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9" r:id="rId4"/>
  </p:sldMasterIdLst>
  <p:notesMasterIdLst>
    <p:notesMasterId r:id="rId7"/>
  </p:notesMasterIdLst>
  <p:sldIdLst>
    <p:sldId id="256" r:id="rId5"/>
    <p:sldId id="264" r:id="rId6"/>
    <p:sldId id="265" r:id="rId8"/>
    <p:sldId id="286" r:id="rId9"/>
    <p:sldId id="261" r:id="rId10"/>
    <p:sldId id="262" r:id="rId11"/>
    <p:sldId id="270" r:id="rId12"/>
    <p:sldId id="266" r:id="rId13"/>
    <p:sldId id="285" r:id="rId14"/>
    <p:sldId id="271" r:id="rId15"/>
    <p:sldId id="278" r:id="rId16"/>
    <p:sldId id="272" r:id="rId17"/>
    <p:sldId id="273" r:id="rId18"/>
    <p:sldId id="279" r:id="rId19"/>
    <p:sldId id="284" r:id="rId20"/>
    <p:sldId id="280" r:id="rId21"/>
    <p:sldId id="281" r:id="rId22"/>
    <p:sldId id="282" r:id="rId23"/>
    <p:sldId id="283" r:id="rId24"/>
    <p:sldId id="274" r:id="rId25"/>
    <p:sldId id="287" r:id="rId26"/>
    <p:sldId id="288" r:id="rId27"/>
    <p:sldId id="276" r:id="rId28"/>
    <p:sldId id="263" r:id="rId29"/>
  </p:sldIdLst>
  <p:sldSz cx="12192000" cy="6858000"/>
  <p:notesSz cx="6858000" cy="9144000"/>
  <p:embeddedFontLst>
    <p:embeddedFont>
      <p:font typeface="微软雅黑" panose="020B0503020204020204" charset="-122"/>
      <p:regular r:id="rId34"/>
    </p:embeddedFont>
    <p:embeddedFont>
      <p:font typeface="汉仪雪君体简" panose="02010600000101010101" charset="-122"/>
      <p:regular r:id="rId35"/>
    </p:embeddedFont>
    <p:embeddedFont>
      <p:font typeface="新宋体" panose="02010609030101010101" charset="-122"/>
      <p:regular r:id="rId36"/>
    </p:embeddedFont>
    <p:embeddedFont>
      <p:font typeface="Calibri" panose="020F0502020204030204" charset="0"/>
      <p:regular r:id="rId37"/>
      <p:bold r:id="rId38"/>
      <p:italic r:id="rId39"/>
      <p:boldItalic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1" Type="http://schemas.openxmlformats.org/officeDocument/2006/relationships/tags" Target="tags/tag374.xml"/><Relationship Id="rId40" Type="http://schemas.openxmlformats.org/officeDocument/2006/relationships/font" Target="fonts/font7.fntdata"/><Relationship Id="rId4" Type="http://schemas.openxmlformats.org/officeDocument/2006/relationships/slideMaster" Target="slideMasters/slideMaster3.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en-US" altLang="zh-CN">
              <a:sym typeface="+mn-ea"/>
            </a:endParaRPr>
          </a:p>
        </p:txBody>
      </p:sp>
      <p:sp>
        <p:nvSpPr>
          <p:cNvPr id="4" name="灯片编号占位符 3"/>
          <p:cNvSpPr>
            <a:spLocks noGrp="1"/>
          </p:cNvSpPr>
          <p:nvPr>
            <p:ph type="sldNum" sz="quarter" idx="5"/>
          </p:nvPr>
        </p:nvSpPr>
        <p:spPr/>
        <p:txBody>
          <a:bodyPr/>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DFCED9-B525-4B55-994E-B3335FF3D88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DFCED9-B525-4B55-994E-B3335FF3D88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2.jpeg"/><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2.jpeg"/><Relationship Id="rId11" Type="http://schemas.openxmlformats.org/officeDocument/2006/relationships/tags" Target="../tags/tag21.xml"/><Relationship Id="rId10"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image" Target="../media/image2.jpeg"/><Relationship Id="rId2" Type="http://schemas.openxmlformats.org/officeDocument/2006/relationships/tags" Target="../tags/tag22.xml"/><Relationship Id="rId10" Type="http://schemas.openxmlformats.org/officeDocument/2006/relationships/tags" Target="../tags/tag2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image" Target="../media/image2.jpeg"/><Relationship Id="rId2" Type="http://schemas.openxmlformats.org/officeDocument/2006/relationships/tags" Target="../tags/tag3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image" Target="../media/image4.jpeg"/><Relationship Id="rId11" Type="http://schemas.openxmlformats.org/officeDocument/2006/relationships/tags" Target="../tags/tag47.xml"/><Relationship Id="rId10"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image" Target="../media/image2.jpeg"/><Relationship Id="rId2" Type="http://schemas.openxmlformats.org/officeDocument/2006/relationships/tags" Target="../tags/tag48.xml"/><Relationship Id="rId10" Type="http://schemas.openxmlformats.org/officeDocument/2006/relationships/tags" Target="../tags/tag5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2.jpeg"/><Relationship Id="rId2" Type="http://schemas.openxmlformats.org/officeDocument/2006/relationships/tags" Target="../tags/tag55.xml"/><Relationship Id="rId10" Type="http://schemas.openxmlformats.org/officeDocument/2006/relationships/tags" Target="../tags/tag6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2.jpeg"/><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image" Target="../media/image2.jpeg"/><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image" Target="../media/image2.jpeg"/><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image" Target="../media/image2.jpeg"/><Relationship Id="rId2" Type="http://schemas.openxmlformats.org/officeDocument/2006/relationships/tags" Target="../tags/tag8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image" Target="../media/image2.jpeg"/><Relationship Id="rId2" Type="http://schemas.openxmlformats.org/officeDocument/2006/relationships/tags" Target="../tags/tag95.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image" Target="../media/image2.jpeg"/><Relationship Id="rId2" Type="http://schemas.openxmlformats.org/officeDocument/2006/relationships/tags" Target="../tags/tag104.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image" Target="../media/image2.jpeg"/><Relationship Id="rId2" Type="http://schemas.openxmlformats.org/officeDocument/2006/relationships/tags" Target="../tags/tag113.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image" Target="../media/image2.jpeg"/><Relationship Id="rId2" Type="http://schemas.openxmlformats.org/officeDocument/2006/relationships/tags" Target="../tags/tag122.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2.jpeg"/><Relationship Id="rId2" Type="http://schemas.openxmlformats.org/officeDocument/2006/relationships/tags" Target="../tags/tag13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image" Target="../media/image2.jpeg"/><Relationship Id="rId2" Type="http://schemas.openxmlformats.org/officeDocument/2006/relationships/tags" Target="../tags/tag15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image" Target="../media/image2.jpeg"/><Relationship Id="rId11" Type="http://schemas.openxmlformats.org/officeDocument/2006/relationships/tags" Target="../tags/tag166.xml"/><Relationship Id="rId10"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image" Target="../media/image2.jpeg"/><Relationship Id="rId2" Type="http://schemas.openxmlformats.org/officeDocument/2006/relationships/tags" Target="../tags/tag167.xml"/><Relationship Id="rId10" Type="http://schemas.openxmlformats.org/officeDocument/2006/relationships/tags" Target="../tags/tag17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image" Target="../media/image2.jpeg"/><Relationship Id="rId2" Type="http://schemas.openxmlformats.org/officeDocument/2006/relationships/tags" Target="../tags/tag17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4.jpeg"/><Relationship Id="rId11" Type="http://schemas.openxmlformats.org/officeDocument/2006/relationships/tags" Target="../tags/tag192.xml"/><Relationship Id="rId10"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image" Target="../media/image2.jpeg"/><Relationship Id="rId2" Type="http://schemas.openxmlformats.org/officeDocument/2006/relationships/tags" Target="../tags/tag193.xml"/><Relationship Id="rId10" Type="http://schemas.openxmlformats.org/officeDocument/2006/relationships/tags" Target="../tags/tag199.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image" Target="../media/image2.jpeg"/><Relationship Id="rId2" Type="http://schemas.openxmlformats.org/officeDocument/2006/relationships/tags" Target="../tags/tag200.xml"/><Relationship Id="rId10" Type="http://schemas.openxmlformats.org/officeDocument/2006/relationships/tags" Target="../tags/tag207.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image" Target="../media/image2.jpeg"/><Relationship Id="rId2" Type="http://schemas.openxmlformats.org/officeDocument/2006/relationships/tags" Target="../tags/tag208.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image" Target="../media/image2.jpeg"/><Relationship Id="rId2" Type="http://schemas.openxmlformats.org/officeDocument/2006/relationships/tags" Target="../tags/tag215.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image" Target="../media/image2.jpeg"/><Relationship Id="rId2" Type="http://schemas.openxmlformats.org/officeDocument/2006/relationships/tags" Target="../tags/tag227.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image" Target="../media/image2.jpeg"/><Relationship Id="rId2" Type="http://schemas.openxmlformats.org/officeDocument/2006/relationships/tags" Target="../tags/tag233.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image" Target="../media/image2.jpeg"/><Relationship Id="rId2" Type="http://schemas.openxmlformats.org/officeDocument/2006/relationships/tags" Target="../tags/tag240.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55.xml"/><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image" Target="../media/image2.jpeg"/><Relationship Id="rId2" Type="http://schemas.openxmlformats.org/officeDocument/2006/relationships/tags" Target="../tags/tag249.xml"/><Relationship Id="rId11" Type="http://schemas.openxmlformats.org/officeDocument/2006/relationships/tags" Target="../tags/tag257.xml"/><Relationship Id="rId10" Type="http://schemas.openxmlformats.org/officeDocument/2006/relationships/tags" Target="../tags/tag256.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image" Target="../media/image2.jpeg"/><Relationship Id="rId2" Type="http://schemas.openxmlformats.org/officeDocument/2006/relationships/tags" Target="../tags/tag258.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image" Target="../media/image2.jpeg"/><Relationship Id="rId2" Type="http://schemas.openxmlformats.org/officeDocument/2006/relationships/tags" Target="../tags/tag267.xml"/><Relationship Id="rId13" Type="http://schemas.openxmlformats.org/officeDocument/2006/relationships/tags" Target="../tags/tag277.xml"/><Relationship Id="rId12" Type="http://schemas.openxmlformats.org/officeDocument/2006/relationships/tags" Target="../tags/tag276.xml"/><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tags" Target="../tags/tag279.xml"/><Relationship Id="rId3" Type="http://schemas.openxmlformats.org/officeDocument/2006/relationships/image" Target="../media/image2.jpeg"/><Relationship Id="rId2" Type="http://schemas.openxmlformats.org/officeDocument/2006/relationships/tags" Target="../tags/tag278.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pic_sup"/>
          <p:cNvPicPr>
            <a:picLocks noChangeAspect="1"/>
          </p:cNvPicPr>
          <p:nvPr/>
        </p:nvPicPr>
        <p:blipFill>
          <a:blip r:embed="rId2"/>
          <a:stretch>
            <a:fillRect/>
          </a:stretch>
        </p:blipFill>
        <p:spPr>
          <a:xfrm>
            <a:off x="291465" y="303530"/>
            <a:ext cx="11607800" cy="6250305"/>
          </a:xfrm>
          <a:prstGeom prst="rect">
            <a:avLst/>
          </a:prstGeom>
        </p:spPr>
      </p:pic>
      <p:sp>
        <p:nvSpPr>
          <p:cNvPr id="6" name="矩形 5"/>
          <p:cNvSpPr/>
          <p:nvPr>
            <p:custDataLst>
              <p:tags r:id="rId3"/>
            </p:custDataLst>
          </p:nvPr>
        </p:nvSpPr>
        <p:spPr>
          <a:xfrm>
            <a:off x="291465" y="303530"/>
            <a:ext cx="11608435"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 name="日期占位符 15"/>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副标题 5"/>
          <p:cNvSpPr/>
          <p:nvPr>
            <p:ph type="subTitle" idx="3" hasCustomPrompt="1"/>
            <p:custDataLst>
              <p:tags r:id="rId7"/>
            </p:custDataLst>
          </p:nvPr>
        </p:nvSpPr>
        <p:spPr>
          <a:xfrm>
            <a:off x="1652308" y="4827904"/>
            <a:ext cx="8890000" cy="506095"/>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3" name="标题 6"/>
          <p:cNvSpPr>
            <a:spLocks noGrp="1"/>
          </p:cNvSpPr>
          <p:nvPr>
            <p:ph type="ctrTitle" idx="2" hasCustomPrompt="1"/>
            <p:custDataLst>
              <p:tags r:id="rId8"/>
            </p:custDataLst>
          </p:nvPr>
        </p:nvSpPr>
        <p:spPr>
          <a:xfrm>
            <a:off x="1652308" y="2583179"/>
            <a:ext cx="8890000" cy="1958975"/>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7200" b="1" i="0" u="none" strike="noStrike" kern="1200" cap="none" spc="0" normalizeH="0" baseline="0" noProof="1">
                <a:solidFill>
                  <a:schemeClr val="lt1"/>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7" name="矩形 6"/>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pic_sup"/>
          <p:cNvPicPr>
            <a:picLocks noChangeAspect="1"/>
          </p:cNvPicPr>
          <p:nvPr userDrawn="1"/>
        </p:nvPicPr>
        <p:blipFill>
          <a:blip r:embed="rId2"/>
          <a:stretch>
            <a:fillRect/>
          </a:stretch>
        </p:blipFill>
        <p:spPr>
          <a:xfrm>
            <a:off x="0" y="0"/>
            <a:ext cx="12192000" cy="6858000"/>
          </a:xfrm>
          <a:prstGeom prst="rect">
            <a:avLst/>
          </a:prstGeom>
        </p:spPr>
      </p:pic>
      <p:sp>
        <p:nvSpPr>
          <p:cNvPr id="2" name="矩形 1"/>
          <p:cNvSpPr/>
          <p:nvPr userDrawn="1">
            <p:custDataLst>
              <p:tags r:id="rId3"/>
            </p:custDataLst>
          </p:nvPr>
        </p:nvSpPr>
        <p:spPr>
          <a:xfrm>
            <a:off x="0" y="0"/>
            <a:ext cx="12192000" cy="5709920"/>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 name="日期占位符 3"/>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标题 2"/>
          <p:cNvSpPr/>
          <p:nvPr>
            <p:ph type="ctrTitle" idx="2" hasCustomPrompt="1"/>
            <p:custDataLst>
              <p:tags r:id="rId7"/>
            </p:custDataLst>
          </p:nvPr>
        </p:nvSpPr>
        <p:spPr>
          <a:xfrm>
            <a:off x="2565080" y="1056343"/>
            <a:ext cx="7063105" cy="1869440"/>
          </a:xfrm>
        </p:spPr>
        <p:txBody>
          <a:bodyPr vert="horz" wrap="square" lIns="0" tIns="0" rIns="0" bIns="0" rtlCol="0" anchor="b"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6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
        <p:nvSpPr>
          <p:cNvPr id="8" name="副标题 4"/>
          <p:cNvSpPr/>
          <p:nvPr>
            <p:ph type="subTitle" idx="3" hasCustomPrompt="1"/>
            <p:custDataLst>
              <p:tags r:id="rId8"/>
            </p:custDataLst>
          </p:nvPr>
        </p:nvSpPr>
        <p:spPr>
          <a:xfrm>
            <a:off x="1015045" y="2993728"/>
            <a:ext cx="10161905" cy="1791970"/>
          </a:xfrm>
        </p:spPr>
        <p:txBody>
          <a:bodyPr vert="horz" wrap="square" lIns="0" tIns="0" rIns="0" bIns="0" rtlCol="0" anchor="t" anchorCtr="0">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000" b="0" i="0" u="none" strike="noStrike" kern="1200" cap="none" spc="20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pic>
        <p:nvPicPr>
          <p:cNvPr id="56" name="picture 56"/>
          <p:cNvPicPr>
            <a:picLocks noChangeAspect="1"/>
          </p:cNvPicPr>
          <p:nvPr userDrawn="1">
            <p:custDataLst>
              <p:tags r:id="rId9"/>
            </p:custDataLst>
          </p:nvPr>
        </p:nvPicPr>
        <p:blipFill>
          <a:blip r:embed="rId10"/>
          <a:stretch>
            <a:fillRect/>
          </a:stretch>
        </p:blipFill>
        <p:spPr>
          <a:xfrm rot="21600000">
            <a:off x="11620880" y="36576"/>
            <a:ext cx="396240" cy="396240"/>
          </a:xfrm>
          <a:prstGeom prst="rect">
            <a:avLst/>
          </a:prstGeom>
        </p:spPr>
      </p:pic>
      <p:sp>
        <p:nvSpPr>
          <p:cNvPr id="9" name="文本框 8" descr="7b0a20202020227461726765744d6f64756c65223a202270726f636573734f6e6c696e65466f6e7473220a7d0a"/>
          <p:cNvSpPr txBox="1"/>
          <p:nvPr userDrawn="1">
            <p:custDataLst>
              <p:tags r:id="rId11"/>
            </p:custDataLst>
          </p:nvPr>
        </p:nvSpPr>
        <p:spPr>
          <a:xfrm>
            <a:off x="8239125" y="95885"/>
            <a:ext cx="3282950" cy="33718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spAutoFit/>
            <a:scene3d>
              <a:camera prst="orthographicFront"/>
              <a:lightRig rig="threePt" dir="t"/>
            </a:scene3d>
          </a:bodyPr>
          <a:p>
            <a:r>
              <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汉仪雪君体简" panose="02010600000101010101" charset="-122"/>
                <a:ea typeface="汉仪雪君体简" panose="02010600000101010101" charset="-122"/>
                <a:sym typeface="汉仪雪君体简" panose="02010600000101010101" charset="-122"/>
              </a:rPr>
              <a:t>苏州伯利恒水上设施工程有限公司</a:t>
            </a:r>
            <a:endPar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汉仪雪君体简" panose="02010600000101010101" charset="-122"/>
              <a:ea typeface="汉仪雪君体简" panose="02010600000101010101" charset="-122"/>
              <a:sym typeface="汉仪雪君体简" panose="02010600000101010101"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10" name="矩形 9"/>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whole_pic"/>
          <p:cNvPicPr>
            <a:picLocks noChangeAspect="1"/>
          </p:cNvPicPr>
          <p:nvPr userDrawn="1"/>
        </p:nvPicPr>
        <p:blipFill>
          <a:blip r:embed="rId2"/>
          <a:stretch>
            <a:fillRect/>
          </a:stretch>
        </p:blipFill>
        <p:spPr>
          <a:xfrm>
            <a:off x="0" y="0"/>
            <a:ext cx="12192000" cy="6858000"/>
          </a:xfrm>
          <a:prstGeom prst="rect">
            <a:avLst/>
          </a:prstGeom>
        </p:spPr>
      </p:pic>
      <p:sp>
        <p:nvSpPr>
          <p:cNvPr id="6" name="矩形 5"/>
          <p:cNvSpPr/>
          <p:nvPr userDrawn="1">
            <p:custDataLst>
              <p:tags r:id="rId3"/>
            </p:custDataLst>
          </p:nvPr>
        </p:nvSpPr>
        <p:spPr>
          <a:xfrm>
            <a:off x="0" y="0"/>
            <a:ext cx="12192000" cy="6858000"/>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userDrawn="1">
            <p:custDataLst>
              <p:tags r:id="rId4"/>
            </p:custDataLst>
          </p:nvPr>
        </p:nvSpPr>
        <p:spPr>
          <a:xfrm>
            <a:off x="4320540" y="0"/>
            <a:ext cx="7866380" cy="6858000"/>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56" name="picture 56"/>
          <p:cNvPicPr>
            <a:picLocks noChangeAspect="1"/>
          </p:cNvPicPr>
          <p:nvPr userDrawn="1">
            <p:custDataLst>
              <p:tags r:id="rId9"/>
            </p:custDataLst>
          </p:nvPr>
        </p:nvPicPr>
        <p:blipFill>
          <a:blip r:embed="rId10"/>
          <a:stretch>
            <a:fillRect/>
          </a:stretch>
        </p:blipFill>
        <p:spPr>
          <a:xfrm rot="21600000">
            <a:off x="11620880" y="36576"/>
            <a:ext cx="396240" cy="396240"/>
          </a:xfrm>
          <a:prstGeom prst="rect">
            <a:avLst/>
          </a:prstGeom>
        </p:spPr>
      </p:pic>
      <p:sp>
        <p:nvSpPr>
          <p:cNvPr id="9" name="文本框 8" descr="7b0a20202020227461726765744d6f64756c65223a202270726f636573734f6e6c696e65466f6e7473220a7d0a"/>
          <p:cNvSpPr txBox="1"/>
          <p:nvPr userDrawn="1">
            <p:custDataLst>
              <p:tags r:id="rId11"/>
            </p:custDataLst>
          </p:nvPr>
        </p:nvSpPr>
        <p:spPr>
          <a:xfrm>
            <a:off x="8239125" y="95885"/>
            <a:ext cx="3282950" cy="33718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spAutoFit/>
            <a:scene3d>
              <a:camera prst="orthographicFront"/>
              <a:lightRig rig="threePt" dir="t"/>
            </a:scene3d>
          </a:bodyPr>
          <a:p>
            <a:r>
              <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新宋体" panose="02010609030101010101" charset="-122"/>
                <a:ea typeface="新宋体" panose="02010609030101010101" charset="-122"/>
                <a:sym typeface="汉仪雪君体简" panose="02010600000101010101" charset="-122"/>
              </a:rPr>
              <a:t>苏州伯利恒水上设施工程有限公司</a:t>
            </a:r>
            <a:endPar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新宋体" panose="02010609030101010101" charset="-122"/>
              <a:ea typeface="新宋体" panose="02010609030101010101" charset="-122"/>
              <a:sym typeface="汉仪雪君体简" panose="02010600000101010101"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pic_sup"/>
          <p:cNvPicPr>
            <a:picLocks noChangeAspect="1"/>
          </p:cNvPicPr>
          <p:nvPr userDrawn="1">
            <p:custDataLst>
              <p:tags r:id="rId2"/>
            </p:custDataLst>
          </p:nvPr>
        </p:nvPicPr>
        <p:blipFill>
          <a:blip r:embed="rId3"/>
          <a:stretch>
            <a:fillRect/>
          </a:stretch>
        </p:blipFill>
        <p:spPr>
          <a:xfrm>
            <a:off x="0" y="0"/>
            <a:ext cx="12192000" cy="6858000"/>
          </a:xfrm>
          <a:prstGeom prst="rect">
            <a:avLst/>
          </a:prstGeom>
        </p:spPr>
      </p:pic>
      <p:sp>
        <p:nvSpPr>
          <p:cNvPr id="6" name="矩形 5"/>
          <p:cNvSpPr/>
          <p:nvPr userDrawn="1">
            <p:custDataLst>
              <p:tags r:id="rId4"/>
            </p:custDataLst>
          </p:nvPr>
        </p:nvSpPr>
        <p:spPr>
          <a:xfrm>
            <a:off x="0" y="43307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p>
            <a:pPr algn="ctr"/>
            <a:endParaRPr lang="zh-CN" altLang="en-US">
              <a:ln w="13462">
                <a:noFill/>
                <a:prstDash val="solid"/>
              </a:ln>
              <a:solidFill>
                <a:schemeClr val="tx1">
                  <a:lumMod val="85000"/>
                  <a:lumOff val="15000"/>
                </a:schemeClr>
              </a:solidFill>
              <a:effectLst>
                <a:innerShdw blurRad="63500" dist="50800" dir="8100000">
                  <a:prstClr val="black">
                    <a:alpha val="50000"/>
                  </a:prstClr>
                </a:innerShdw>
              </a:effectLst>
            </a:endParaRPr>
          </a:p>
        </p:txBody>
      </p:sp>
      <p:sp>
        <p:nvSpPr>
          <p:cNvPr id="2" name="日期占位符 1"/>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56" name="picture 56"/>
          <p:cNvPicPr>
            <a:picLocks noChangeAspect="1"/>
          </p:cNvPicPr>
          <p:nvPr userDrawn="1">
            <p:custDataLst>
              <p:tags r:id="rId8"/>
            </p:custDataLst>
          </p:nvPr>
        </p:nvPicPr>
        <p:blipFill>
          <a:blip r:embed="rId9"/>
          <a:stretch>
            <a:fillRect/>
          </a:stretch>
        </p:blipFill>
        <p:spPr>
          <a:xfrm rot="21600000">
            <a:off x="11620880" y="36576"/>
            <a:ext cx="396240" cy="396240"/>
          </a:xfrm>
          <a:prstGeom prst="rect">
            <a:avLst/>
          </a:prstGeom>
        </p:spPr>
      </p:pic>
      <p:sp>
        <p:nvSpPr>
          <p:cNvPr id="8" name="文本框 7" descr="7b0a20202020227461726765744d6f64756c65223a202270726f636573734f6e6c696e65466f6e7473220a7d0a"/>
          <p:cNvSpPr txBox="1"/>
          <p:nvPr userDrawn="1">
            <p:custDataLst>
              <p:tags r:id="rId10"/>
            </p:custDataLst>
          </p:nvPr>
        </p:nvSpPr>
        <p:spPr>
          <a:xfrm>
            <a:off x="8239125" y="95885"/>
            <a:ext cx="3282950" cy="33718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spAutoFit/>
            <a:scene3d>
              <a:camera prst="orthographicFront"/>
              <a:lightRig rig="threePt" dir="t"/>
            </a:scene3d>
          </a:bodyPr>
          <a:p>
            <a:r>
              <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新宋体" panose="02010609030101010101" charset="-122"/>
                <a:ea typeface="新宋体" panose="02010609030101010101" charset="-122"/>
                <a:sym typeface="汉仪雪君体简" panose="02010600000101010101" charset="-122"/>
              </a:rPr>
              <a:t>苏州伯利恒水上设施工程有限公司</a:t>
            </a:r>
            <a:endPar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新宋体" panose="02010609030101010101" charset="-122"/>
              <a:ea typeface="新宋体" panose="02010609030101010101" charset="-122"/>
              <a:sym typeface="汉仪雪君体简" panose="02010600000101010101" charset="-122"/>
            </a:endParaRPr>
          </a:p>
        </p:txBody>
      </p:sp>
      <p:sp>
        <p:nvSpPr>
          <p:cNvPr id="9" name="矩形 8"/>
          <p:cNvSpPr/>
          <p:nvPr userDrawn="1"/>
        </p:nvSpPr>
        <p:spPr>
          <a:xfrm>
            <a:off x="5941060" y="2829560"/>
            <a:ext cx="309880" cy="1198880"/>
          </a:xfrm>
          <a:prstGeom prst="rect">
            <a:avLst/>
          </a:prstGeom>
          <a:noFill/>
          <a:ln>
            <a:noFill/>
          </a:ln>
        </p:spPr>
        <p:txBody>
          <a:bodyPr wrap="none" rtlCol="0" anchor="t">
            <a:spAutoFit/>
          </a:bodyPr>
          <a:p>
            <a:pPr algn="ctr"/>
            <a:endParaRPr lang="zh-CN" altLang="en-US" sz="7200" b="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7" name="矩形 6"/>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竖排标题 1"/>
          <p:cNvSpPr>
            <a:spLocks noGrp="1"/>
          </p:cNvSpPr>
          <p:nvPr>
            <p:ph type="title" orient="vert"/>
            <p:custDataLst>
              <p:tags r:id="rId5"/>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 name="日期占位符 2"/>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pic_sup"/>
          <p:cNvPicPr>
            <a:picLocks noChangeAspect="1"/>
          </p:cNvPicPr>
          <p:nvPr/>
        </p:nvPicPr>
        <p:blipFill>
          <a:blip r:embed="rId2"/>
          <a:stretch>
            <a:fillRect/>
          </a:stretch>
        </p:blipFill>
        <p:spPr>
          <a:xfrm>
            <a:off x="291465" y="303530"/>
            <a:ext cx="11607800" cy="6250305"/>
          </a:xfrm>
          <a:prstGeom prst="rect">
            <a:avLst/>
          </a:prstGeom>
        </p:spPr>
      </p:pic>
      <p:sp>
        <p:nvSpPr>
          <p:cNvPr id="6" name="矩形 5"/>
          <p:cNvSpPr/>
          <p:nvPr>
            <p:custDataLst>
              <p:tags r:id="rId3"/>
            </p:custDataLst>
          </p:nvPr>
        </p:nvSpPr>
        <p:spPr>
          <a:xfrm>
            <a:off x="291465" y="303530"/>
            <a:ext cx="11608435"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 name="日期占位符 2"/>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5"/>
          <p:cNvSpPr/>
          <p:nvPr>
            <p:ph type="body" idx="1" hasCustomPrompt="1"/>
            <p:custDataLst>
              <p:tags r:id="rId7"/>
            </p:custDataLst>
          </p:nvPr>
        </p:nvSpPr>
        <p:spPr>
          <a:xfrm>
            <a:off x="1652308" y="5126037"/>
            <a:ext cx="8890000" cy="599440"/>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标题 6"/>
          <p:cNvSpPr>
            <a:spLocks noGrp="1"/>
          </p:cNvSpPr>
          <p:nvPr>
            <p:ph type="title" hasCustomPrompt="1"/>
            <p:custDataLst>
              <p:tags r:id="rId8"/>
            </p:custDataLst>
          </p:nvPr>
        </p:nvSpPr>
        <p:spPr>
          <a:xfrm>
            <a:off x="1652308" y="2471102"/>
            <a:ext cx="8890000" cy="2318385"/>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8600" b="1" i="0" u="none" strike="noStrike" kern="1200" cap="none" spc="1000" normalizeH="0" baseline="0" noProof="1" dirty="0">
                <a:solidFill>
                  <a:schemeClr val="lt1"/>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5"/>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291465" y="303530"/>
            <a:ext cx="11608435" cy="6250305"/>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291465" y="303530"/>
            <a:ext cx="11608435" cy="6250305"/>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4824095" cy="6858000"/>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6"/>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12192000" cy="2663825"/>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5028565"/>
            <a:ext cx="12192000" cy="1829435"/>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12192000" cy="914400"/>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953135"/>
            <a:ext cx="12192000" cy="4951095"/>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pic_sup"/>
          <p:cNvPicPr>
            <a:picLocks noChangeAspect="1"/>
          </p:cNvPicPr>
          <p:nvPr/>
        </p:nvPicPr>
        <p:blipFill>
          <a:blip r:embed="rId2"/>
          <a:stretch>
            <a:fillRect/>
          </a:stretch>
        </p:blipFill>
        <p:spPr>
          <a:xfrm>
            <a:off x="291465" y="303530"/>
            <a:ext cx="11607800" cy="6250305"/>
          </a:xfrm>
          <a:prstGeom prst="rect">
            <a:avLst/>
          </a:prstGeom>
        </p:spPr>
      </p:pic>
      <p:sp>
        <p:nvSpPr>
          <p:cNvPr id="6" name="矩形 5"/>
          <p:cNvSpPr/>
          <p:nvPr>
            <p:custDataLst>
              <p:tags r:id="rId3"/>
            </p:custDataLst>
          </p:nvPr>
        </p:nvSpPr>
        <p:spPr>
          <a:xfrm>
            <a:off x="291465" y="303530"/>
            <a:ext cx="11608435"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 name="日期占位符 15"/>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副标题 5"/>
          <p:cNvSpPr/>
          <p:nvPr>
            <p:ph type="subTitle" idx="3" hasCustomPrompt="1"/>
            <p:custDataLst>
              <p:tags r:id="rId7"/>
            </p:custDataLst>
          </p:nvPr>
        </p:nvSpPr>
        <p:spPr>
          <a:xfrm>
            <a:off x="1652308" y="4827904"/>
            <a:ext cx="8890000" cy="506095"/>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3" name="标题 6"/>
          <p:cNvSpPr>
            <a:spLocks noGrp="1"/>
          </p:cNvSpPr>
          <p:nvPr>
            <p:ph type="ctrTitle" idx="2" hasCustomPrompt="1"/>
            <p:custDataLst>
              <p:tags r:id="rId8"/>
            </p:custDataLst>
          </p:nvPr>
        </p:nvSpPr>
        <p:spPr>
          <a:xfrm>
            <a:off x="1652308" y="2583179"/>
            <a:ext cx="8890000" cy="1958975"/>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7200" b="1" i="0" u="none" strike="noStrike" kern="1200" cap="none" spc="0" normalizeH="0" baseline="0" noProof="1">
                <a:solidFill>
                  <a:schemeClr val="lt1"/>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7" name="矩形 6"/>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pic_sup"/>
          <p:cNvPicPr>
            <a:picLocks noChangeAspect="1"/>
          </p:cNvPicPr>
          <p:nvPr userDrawn="1"/>
        </p:nvPicPr>
        <p:blipFill>
          <a:blip r:embed="rId2"/>
          <a:stretch>
            <a:fillRect/>
          </a:stretch>
        </p:blipFill>
        <p:spPr>
          <a:xfrm>
            <a:off x="0" y="0"/>
            <a:ext cx="12192000" cy="6858000"/>
          </a:xfrm>
          <a:prstGeom prst="rect">
            <a:avLst/>
          </a:prstGeom>
        </p:spPr>
      </p:pic>
      <p:sp>
        <p:nvSpPr>
          <p:cNvPr id="2" name="矩形 1"/>
          <p:cNvSpPr/>
          <p:nvPr userDrawn="1">
            <p:custDataLst>
              <p:tags r:id="rId3"/>
            </p:custDataLst>
          </p:nvPr>
        </p:nvSpPr>
        <p:spPr>
          <a:xfrm>
            <a:off x="0" y="0"/>
            <a:ext cx="12192000" cy="5709920"/>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4" name="日期占位符 3"/>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标题 2"/>
          <p:cNvSpPr/>
          <p:nvPr>
            <p:ph type="ctrTitle" idx="2" hasCustomPrompt="1"/>
            <p:custDataLst>
              <p:tags r:id="rId7"/>
            </p:custDataLst>
          </p:nvPr>
        </p:nvSpPr>
        <p:spPr>
          <a:xfrm>
            <a:off x="2565080" y="1056343"/>
            <a:ext cx="7063105" cy="1869440"/>
          </a:xfrm>
        </p:spPr>
        <p:txBody>
          <a:bodyPr vert="horz" wrap="square" lIns="0" tIns="0" rIns="0" bIns="0" rtlCol="0" anchor="b"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66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
        <p:nvSpPr>
          <p:cNvPr id="8" name="副标题 4"/>
          <p:cNvSpPr/>
          <p:nvPr>
            <p:ph type="subTitle" idx="3" hasCustomPrompt="1"/>
            <p:custDataLst>
              <p:tags r:id="rId8"/>
            </p:custDataLst>
          </p:nvPr>
        </p:nvSpPr>
        <p:spPr>
          <a:xfrm>
            <a:off x="1015045" y="2993728"/>
            <a:ext cx="10161905" cy="1791970"/>
          </a:xfrm>
        </p:spPr>
        <p:txBody>
          <a:bodyPr vert="horz" wrap="square" lIns="0" tIns="0" rIns="0" bIns="0" rtlCol="0" anchor="t" anchorCtr="0">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2000" b="0" i="0" u="none" strike="noStrike" kern="1200" cap="none" spc="20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pic>
        <p:nvPicPr>
          <p:cNvPr id="56" name="picture 56"/>
          <p:cNvPicPr>
            <a:picLocks noChangeAspect="1"/>
          </p:cNvPicPr>
          <p:nvPr userDrawn="1">
            <p:custDataLst>
              <p:tags r:id="rId9"/>
            </p:custDataLst>
          </p:nvPr>
        </p:nvPicPr>
        <p:blipFill>
          <a:blip r:embed="rId10"/>
          <a:stretch>
            <a:fillRect/>
          </a:stretch>
        </p:blipFill>
        <p:spPr>
          <a:xfrm rot="21600000">
            <a:off x="11620880" y="36576"/>
            <a:ext cx="396240" cy="396240"/>
          </a:xfrm>
          <a:prstGeom prst="rect">
            <a:avLst/>
          </a:prstGeom>
        </p:spPr>
      </p:pic>
      <p:sp>
        <p:nvSpPr>
          <p:cNvPr id="9" name="文本框 8" descr="7b0a20202020227461726765744d6f64756c65223a202270726f636573734f6e6c696e65466f6e7473220a7d0a"/>
          <p:cNvSpPr txBox="1"/>
          <p:nvPr userDrawn="1">
            <p:custDataLst>
              <p:tags r:id="rId11"/>
            </p:custDataLst>
          </p:nvPr>
        </p:nvSpPr>
        <p:spPr>
          <a:xfrm>
            <a:off x="8239125" y="95885"/>
            <a:ext cx="3282950" cy="33718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spAutoFit/>
            <a:scene3d>
              <a:camera prst="orthographicFront"/>
              <a:lightRig rig="threePt" dir="t"/>
            </a:scene3d>
          </a:bodyPr>
          <a:p>
            <a:r>
              <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汉仪雪君体简" panose="02010600000101010101" charset="-122"/>
                <a:ea typeface="汉仪雪君体简" panose="02010600000101010101" charset="-122"/>
                <a:sym typeface="汉仪雪君体简" panose="02010600000101010101" charset="-122"/>
              </a:rPr>
              <a:t>苏州伯利恒水上设施工程有限公司</a:t>
            </a:r>
            <a:endPar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汉仪雪君体简" panose="02010600000101010101" charset="-122"/>
              <a:ea typeface="汉仪雪君体简" panose="02010600000101010101" charset="-122"/>
              <a:sym typeface="汉仪雪君体简" panose="02010600000101010101"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10" name="矩形 9"/>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whole_pic"/>
          <p:cNvPicPr>
            <a:picLocks noChangeAspect="1"/>
          </p:cNvPicPr>
          <p:nvPr userDrawn="1"/>
        </p:nvPicPr>
        <p:blipFill>
          <a:blip r:embed="rId2"/>
          <a:stretch>
            <a:fillRect/>
          </a:stretch>
        </p:blipFill>
        <p:spPr>
          <a:xfrm>
            <a:off x="0" y="0"/>
            <a:ext cx="12192000" cy="6858000"/>
          </a:xfrm>
          <a:prstGeom prst="rect">
            <a:avLst/>
          </a:prstGeom>
        </p:spPr>
      </p:pic>
      <p:sp>
        <p:nvSpPr>
          <p:cNvPr id="6" name="矩形 5"/>
          <p:cNvSpPr/>
          <p:nvPr userDrawn="1">
            <p:custDataLst>
              <p:tags r:id="rId3"/>
            </p:custDataLst>
          </p:nvPr>
        </p:nvSpPr>
        <p:spPr>
          <a:xfrm>
            <a:off x="0" y="0"/>
            <a:ext cx="12192000" cy="6858000"/>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 name="矩形 6"/>
          <p:cNvSpPr/>
          <p:nvPr userDrawn="1">
            <p:custDataLst>
              <p:tags r:id="rId4"/>
            </p:custDataLst>
          </p:nvPr>
        </p:nvSpPr>
        <p:spPr>
          <a:xfrm>
            <a:off x="4320540" y="0"/>
            <a:ext cx="7866380" cy="6858000"/>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56" name="picture 56"/>
          <p:cNvPicPr>
            <a:picLocks noChangeAspect="1"/>
          </p:cNvPicPr>
          <p:nvPr userDrawn="1">
            <p:custDataLst>
              <p:tags r:id="rId9"/>
            </p:custDataLst>
          </p:nvPr>
        </p:nvPicPr>
        <p:blipFill>
          <a:blip r:embed="rId10"/>
          <a:stretch>
            <a:fillRect/>
          </a:stretch>
        </p:blipFill>
        <p:spPr>
          <a:xfrm rot="21600000">
            <a:off x="11620880" y="36576"/>
            <a:ext cx="396240" cy="396240"/>
          </a:xfrm>
          <a:prstGeom prst="rect">
            <a:avLst/>
          </a:prstGeom>
        </p:spPr>
      </p:pic>
      <p:sp>
        <p:nvSpPr>
          <p:cNvPr id="9" name="文本框 8" descr="7b0a20202020227461726765744d6f64756c65223a202270726f636573734f6e6c696e65466f6e7473220a7d0a"/>
          <p:cNvSpPr txBox="1"/>
          <p:nvPr userDrawn="1">
            <p:custDataLst>
              <p:tags r:id="rId11"/>
            </p:custDataLst>
          </p:nvPr>
        </p:nvSpPr>
        <p:spPr>
          <a:xfrm>
            <a:off x="8239125" y="95885"/>
            <a:ext cx="3282950" cy="33718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spAutoFit/>
            <a:scene3d>
              <a:camera prst="orthographicFront"/>
              <a:lightRig rig="threePt" dir="t"/>
            </a:scene3d>
          </a:bodyPr>
          <a:p>
            <a:r>
              <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汉仪雪君体简" panose="02010600000101010101" charset="-122"/>
                <a:ea typeface="汉仪雪君体简" panose="02010600000101010101" charset="-122"/>
                <a:sym typeface="汉仪雪君体简" panose="02010600000101010101" charset="-122"/>
              </a:rPr>
              <a:t>苏州伯利恒水上设施工程有限公司</a:t>
            </a:r>
            <a:endPar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汉仪雪君体简" panose="02010600000101010101" charset="-122"/>
              <a:ea typeface="汉仪雪君体简" panose="02010600000101010101" charset="-122"/>
              <a:sym typeface="汉仪雪君体简" panose="02010600000101010101"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pic_sup"/>
          <p:cNvPicPr>
            <a:picLocks noChangeAspect="1"/>
          </p:cNvPicPr>
          <p:nvPr userDrawn="1">
            <p:custDataLst>
              <p:tags r:id="rId2"/>
            </p:custDataLst>
          </p:nvPr>
        </p:nvPicPr>
        <p:blipFill>
          <a:blip r:embed="rId3"/>
          <a:stretch>
            <a:fillRect/>
          </a:stretch>
        </p:blipFill>
        <p:spPr>
          <a:xfrm>
            <a:off x="0" y="0"/>
            <a:ext cx="12192000" cy="6858000"/>
          </a:xfrm>
          <a:prstGeom prst="rect">
            <a:avLst/>
          </a:prstGeom>
        </p:spPr>
      </p:pic>
      <p:sp>
        <p:nvSpPr>
          <p:cNvPr id="6" name="矩形 5"/>
          <p:cNvSpPr/>
          <p:nvPr userDrawn="1">
            <p:custDataLst>
              <p:tags r:id="rId4"/>
            </p:custDataLst>
          </p:nvPr>
        </p:nvSpPr>
        <p:spPr>
          <a:xfrm>
            <a:off x="0" y="43307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p>
            <a:pPr algn="ctr"/>
            <a:endParaRPr lang="zh-CN" altLang="en-US">
              <a:ln w="13462">
                <a:noFill/>
                <a:prstDash val="solid"/>
              </a:ln>
              <a:solidFill>
                <a:schemeClr val="tx1">
                  <a:lumMod val="85000"/>
                  <a:lumOff val="15000"/>
                </a:schemeClr>
              </a:solidFill>
              <a:effectLst>
                <a:innerShdw blurRad="63500" dist="50800" dir="8100000">
                  <a:prstClr val="black">
                    <a:alpha val="50000"/>
                  </a:prstClr>
                </a:innerShdw>
              </a:effectLst>
            </a:endParaRPr>
          </a:p>
        </p:txBody>
      </p:sp>
      <p:sp>
        <p:nvSpPr>
          <p:cNvPr id="2" name="日期占位符 1"/>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56" name="picture 56"/>
          <p:cNvPicPr>
            <a:picLocks noChangeAspect="1"/>
          </p:cNvPicPr>
          <p:nvPr userDrawn="1">
            <p:custDataLst>
              <p:tags r:id="rId8"/>
            </p:custDataLst>
          </p:nvPr>
        </p:nvPicPr>
        <p:blipFill>
          <a:blip r:embed="rId9"/>
          <a:stretch>
            <a:fillRect/>
          </a:stretch>
        </p:blipFill>
        <p:spPr>
          <a:xfrm rot="21600000">
            <a:off x="11620880" y="36576"/>
            <a:ext cx="396240" cy="396240"/>
          </a:xfrm>
          <a:prstGeom prst="rect">
            <a:avLst/>
          </a:prstGeom>
        </p:spPr>
      </p:pic>
      <p:sp>
        <p:nvSpPr>
          <p:cNvPr id="8" name="文本框 7" descr="7b0a20202020227461726765744d6f64756c65223a202270726f636573734f6e6c696e65466f6e7473220a7d0a"/>
          <p:cNvSpPr txBox="1"/>
          <p:nvPr userDrawn="1">
            <p:custDataLst>
              <p:tags r:id="rId10"/>
            </p:custDataLst>
          </p:nvPr>
        </p:nvSpPr>
        <p:spPr>
          <a:xfrm>
            <a:off x="8239125" y="95885"/>
            <a:ext cx="3282950" cy="33718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spAutoFit/>
            <a:scene3d>
              <a:camera prst="orthographicFront"/>
              <a:lightRig rig="threePt" dir="t"/>
            </a:scene3d>
          </a:bodyPr>
          <a:p>
            <a:r>
              <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新宋体" panose="02010609030101010101" charset="-122"/>
                <a:ea typeface="新宋体" panose="02010609030101010101" charset="-122"/>
                <a:sym typeface="汉仪雪君体简" panose="02010600000101010101" charset="-122"/>
              </a:rPr>
              <a:t>苏州伯利恒水上设施工程有限公司</a:t>
            </a:r>
            <a:endParaRPr lang="zh-CN" altLang="en-US" sz="1600">
              <a:ln w="13462">
                <a:noFill/>
                <a:prstDash val="solid"/>
              </a:ln>
              <a:solidFill>
                <a:schemeClr val="tx1">
                  <a:lumMod val="85000"/>
                  <a:lumOff val="15000"/>
                </a:schemeClr>
              </a:solidFill>
              <a:effectLst>
                <a:innerShdw blurRad="63500" dist="50800" dir="8100000">
                  <a:prstClr val="black">
                    <a:alpha val="50000"/>
                  </a:prstClr>
                </a:innerShdw>
              </a:effectLst>
              <a:latin typeface="新宋体" panose="02010609030101010101" charset="-122"/>
              <a:ea typeface="新宋体" panose="02010609030101010101" charset="-122"/>
              <a:sym typeface="汉仪雪君体简" panose="02010600000101010101" charset="-122"/>
            </a:endParaRPr>
          </a:p>
        </p:txBody>
      </p:sp>
      <p:sp>
        <p:nvSpPr>
          <p:cNvPr id="9" name="矩形 8"/>
          <p:cNvSpPr/>
          <p:nvPr userDrawn="1"/>
        </p:nvSpPr>
        <p:spPr>
          <a:xfrm>
            <a:off x="5941060" y="2829560"/>
            <a:ext cx="309880" cy="1198880"/>
          </a:xfrm>
          <a:prstGeom prst="rect">
            <a:avLst/>
          </a:prstGeom>
          <a:noFill/>
          <a:ln>
            <a:noFill/>
          </a:ln>
        </p:spPr>
        <p:txBody>
          <a:bodyPr wrap="none" rtlCol="0" anchor="t">
            <a:spAutoFit/>
          </a:bodyPr>
          <a:p>
            <a:pPr algn="ctr"/>
            <a:endParaRPr lang="zh-CN" altLang="en-US" sz="7200" b="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标题 1"/>
          <p:cNvSpPr>
            <a:spLocks noGrp="1"/>
          </p:cNvSpPr>
          <p:nvPr>
            <p:ph type="title"/>
            <p:custDataLst>
              <p:tags r:id="rId5"/>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7" name="矩形 6"/>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 name="竖排标题 1"/>
          <p:cNvSpPr>
            <a:spLocks noGrp="1"/>
          </p:cNvSpPr>
          <p:nvPr>
            <p:ph type="title" orient="vert"/>
            <p:custDataLst>
              <p:tags r:id="rId5"/>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 name="日期占位符 2"/>
          <p:cNvSpPr>
            <a:spLocks noGrp="1"/>
          </p:cNvSpPr>
          <p:nvPr>
            <p:ph type="dt" sz="half" idx="10"/>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pic_sup"/>
          <p:cNvPicPr>
            <a:picLocks noChangeAspect="1"/>
          </p:cNvPicPr>
          <p:nvPr/>
        </p:nvPicPr>
        <p:blipFill>
          <a:blip r:embed="rId2"/>
          <a:stretch>
            <a:fillRect/>
          </a:stretch>
        </p:blipFill>
        <p:spPr>
          <a:xfrm>
            <a:off x="291465" y="303530"/>
            <a:ext cx="11607800" cy="6250305"/>
          </a:xfrm>
          <a:prstGeom prst="rect">
            <a:avLst/>
          </a:prstGeom>
        </p:spPr>
      </p:pic>
      <p:sp>
        <p:nvSpPr>
          <p:cNvPr id="6" name="矩形 5"/>
          <p:cNvSpPr/>
          <p:nvPr>
            <p:custDataLst>
              <p:tags r:id="rId3"/>
            </p:custDataLst>
          </p:nvPr>
        </p:nvSpPr>
        <p:spPr>
          <a:xfrm>
            <a:off x="291465" y="303530"/>
            <a:ext cx="11608435"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 name="日期占位符 2"/>
          <p:cNvSpPr>
            <a:spLocks noGrp="1"/>
          </p:cNvSpPr>
          <p:nvPr>
            <p:ph type="dt" sz="half" idx="10"/>
            <p:custDataLst>
              <p:tags r:id="rId4"/>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文本占位符 5"/>
          <p:cNvSpPr/>
          <p:nvPr>
            <p:ph type="body" idx="1" hasCustomPrompt="1"/>
            <p:custDataLst>
              <p:tags r:id="rId7"/>
            </p:custDataLst>
          </p:nvPr>
        </p:nvSpPr>
        <p:spPr>
          <a:xfrm>
            <a:off x="1652308" y="5126037"/>
            <a:ext cx="8890000" cy="599440"/>
          </a:xfrm>
        </p:spPr>
        <p:txBody>
          <a:bodyPr vert="horz" wrap="square" lIns="0" tIns="0" rIns="0" bIns="0" rtlCol="0" anchor="t"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标题 6"/>
          <p:cNvSpPr>
            <a:spLocks noGrp="1"/>
          </p:cNvSpPr>
          <p:nvPr>
            <p:ph type="title" hasCustomPrompt="1"/>
            <p:custDataLst>
              <p:tags r:id="rId8"/>
            </p:custDataLst>
          </p:nvPr>
        </p:nvSpPr>
        <p:spPr>
          <a:xfrm>
            <a:off x="1652308" y="2471102"/>
            <a:ext cx="8890000" cy="2318385"/>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8600" b="1" i="0" u="none" strike="noStrike" kern="1200" cap="none" spc="1000" normalizeH="0" baseline="0" noProof="1" dirty="0">
                <a:solidFill>
                  <a:schemeClr val="lt1"/>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5"/>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291465" y="303530"/>
            <a:ext cx="11608435" cy="6250305"/>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291465" y="303530"/>
            <a:ext cx="11608435" cy="6250305"/>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4824095" cy="6858000"/>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6"/>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12192000" cy="2663825"/>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302260"/>
            <a:ext cx="12192000" cy="6549390"/>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5028565"/>
            <a:ext cx="12192000" cy="1829435"/>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1"/>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8" name="矩形 7"/>
          <p:cNvSpPr/>
          <p:nvPr>
            <p:custDataLst>
              <p:tags r:id="rId4"/>
            </p:custDataLst>
          </p:nvPr>
        </p:nvSpPr>
        <p:spPr>
          <a:xfrm>
            <a:off x="0" y="0"/>
            <a:ext cx="12192000" cy="6548755"/>
          </a:xfrm>
          <a:prstGeom prst="rect">
            <a:avLst/>
          </a:prstGeom>
          <a:solidFill>
            <a:srgbClr val="F9FDFE"/>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5"/>
            </p:custDataLst>
          </p:nvPr>
        </p:nvSpPr>
        <p:spPr>
          <a:xfrm>
            <a:off x="0" y="0"/>
            <a:ext cx="12192000" cy="914400"/>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6" name="矩形 5"/>
          <p:cNvSpPr/>
          <p:nvPr>
            <p:custDataLst>
              <p:tags r:id="rId4"/>
            </p:custDataLst>
          </p:nvPr>
        </p:nvSpPr>
        <p:spPr>
          <a:xfrm>
            <a:off x="0" y="953135"/>
            <a:ext cx="12192000" cy="4951095"/>
          </a:xfrm>
          <a:prstGeom prst="rect">
            <a:avLst/>
          </a:prstGeom>
          <a:solidFill>
            <a:srgbClr val="DDF7FC"/>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45.xml"/><Relationship Id="rId23" Type="http://schemas.openxmlformats.org/officeDocument/2006/relationships/tags" Target="../tags/tag144.xml"/><Relationship Id="rId22" Type="http://schemas.openxmlformats.org/officeDocument/2006/relationships/tags" Target="../tags/tag143.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slideLayout" Target="../slideLayouts/slideLayout13.xml"/><Relationship Id="rId19" Type="http://schemas.openxmlformats.org/officeDocument/2006/relationships/tags" Target="../tags/tag14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290.xml"/><Relationship Id="rId23" Type="http://schemas.openxmlformats.org/officeDocument/2006/relationships/tags" Target="../tags/tag289.xml"/><Relationship Id="rId22" Type="http://schemas.openxmlformats.org/officeDocument/2006/relationships/tags" Target="../tags/tag288.xml"/><Relationship Id="rId21" Type="http://schemas.openxmlformats.org/officeDocument/2006/relationships/tags" Target="../tags/tag287.xml"/><Relationship Id="rId20" Type="http://schemas.openxmlformats.org/officeDocument/2006/relationships/tags" Target="../tags/tag286.xml"/><Relationship Id="rId2" Type="http://schemas.openxmlformats.org/officeDocument/2006/relationships/slideLayout" Target="../slideLayouts/slideLayout31.xml"/><Relationship Id="rId19" Type="http://schemas.openxmlformats.org/officeDocument/2006/relationships/tags" Target="../tags/tag285.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tags" Target="../tags/tag350.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tags" Target="../tags/tag351.xml"/><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8.xml"/><Relationship Id="rId3" Type="http://schemas.openxmlformats.org/officeDocument/2006/relationships/tags" Target="../tags/tag353.xml"/><Relationship Id="rId2" Type="http://schemas.openxmlformats.org/officeDocument/2006/relationships/image" Target="../media/image18.jpeg"/><Relationship Id="rId1" Type="http://schemas.openxmlformats.org/officeDocument/2006/relationships/tags" Target="../tags/tag35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8.xml"/><Relationship Id="rId2" Type="http://schemas.openxmlformats.org/officeDocument/2006/relationships/tags" Target="../tags/tag354.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tags" Target="../tags/tag355.xml"/><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8.xml"/><Relationship Id="rId2" Type="http://schemas.openxmlformats.org/officeDocument/2006/relationships/tags" Target="../tags/tag356.xml"/><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tags" Target="../tags/tag357.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8.xml"/><Relationship Id="rId2" Type="http://schemas.openxmlformats.org/officeDocument/2006/relationships/tags" Target="../tags/tag358.xml"/><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8.xml"/><Relationship Id="rId3" Type="http://schemas.openxmlformats.org/officeDocument/2006/relationships/tags" Target="../tags/tag360.xml"/><Relationship Id="rId2" Type="http://schemas.openxmlformats.org/officeDocument/2006/relationships/image" Target="../media/image23.jpeg"/><Relationship Id="rId1" Type="http://schemas.openxmlformats.org/officeDocument/2006/relationships/tags" Target="../tags/tag35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8.xml"/><Relationship Id="rId3" Type="http://schemas.openxmlformats.org/officeDocument/2006/relationships/tags" Target="../tags/tag362.xml"/><Relationship Id="rId2" Type="http://schemas.openxmlformats.org/officeDocument/2006/relationships/image" Target="../media/image24.jpeg"/><Relationship Id="rId1" Type="http://schemas.openxmlformats.org/officeDocument/2006/relationships/tags" Target="../tags/tag361.xml"/></Relationships>
</file>

<file path=ppt/slides/_rels/slide2.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3" Type="http://schemas.openxmlformats.org/officeDocument/2006/relationships/notesSlide" Target="../notesSlides/notesSlide1.xml"/><Relationship Id="rId22" Type="http://schemas.openxmlformats.org/officeDocument/2006/relationships/slideLayout" Target="../slideLayouts/slideLayout17.xml"/><Relationship Id="rId21" Type="http://schemas.openxmlformats.org/officeDocument/2006/relationships/tags" Target="../tags/tag316.xml"/><Relationship Id="rId20" Type="http://schemas.openxmlformats.org/officeDocument/2006/relationships/tags" Target="../tags/tag315.xml"/><Relationship Id="rId2" Type="http://schemas.openxmlformats.org/officeDocument/2006/relationships/tags" Target="../tags/tag297.xml"/><Relationship Id="rId19" Type="http://schemas.openxmlformats.org/officeDocument/2006/relationships/tags" Target="../tags/tag314.xml"/><Relationship Id="rId18" Type="http://schemas.openxmlformats.org/officeDocument/2006/relationships/tags" Target="../tags/tag313.xml"/><Relationship Id="rId17" Type="http://schemas.openxmlformats.org/officeDocument/2006/relationships/tags" Target="../tags/tag312.xml"/><Relationship Id="rId16" Type="http://schemas.openxmlformats.org/officeDocument/2006/relationships/tags" Target="../tags/tag311.xml"/><Relationship Id="rId15" Type="http://schemas.openxmlformats.org/officeDocument/2006/relationships/tags" Target="../tags/tag310.xml"/><Relationship Id="rId14" Type="http://schemas.openxmlformats.org/officeDocument/2006/relationships/tags" Target="../tags/tag309.xml"/><Relationship Id="rId13" Type="http://schemas.openxmlformats.org/officeDocument/2006/relationships/tags" Target="../tags/tag308.xml"/><Relationship Id="rId12" Type="http://schemas.openxmlformats.org/officeDocument/2006/relationships/tags" Target="../tags/tag307.xml"/><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tags" Target="../tags/tag296.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8.xml"/><Relationship Id="rId2" Type="http://schemas.openxmlformats.org/officeDocument/2006/relationships/tags" Target="../tags/tag364.xml"/><Relationship Id="rId1" Type="http://schemas.openxmlformats.org/officeDocument/2006/relationships/tags" Target="../tags/tag363.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8.xml"/><Relationship Id="rId2" Type="http://schemas.openxmlformats.org/officeDocument/2006/relationships/tags" Target="../tags/tag366.xml"/><Relationship Id="rId1" Type="http://schemas.openxmlformats.org/officeDocument/2006/relationships/tags" Target="../tags/tag365.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8.xml"/><Relationship Id="rId2" Type="http://schemas.openxmlformats.org/officeDocument/2006/relationships/tags" Target="../tags/tag368.xml"/><Relationship Id="rId1" Type="http://schemas.openxmlformats.org/officeDocument/2006/relationships/tags" Target="../tags/tag367.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8.xml"/><Relationship Id="rId3" Type="http://schemas.openxmlformats.org/officeDocument/2006/relationships/tags" Target="../tags/tag369.xml"/><Relationship Id="rId2" Type="http://schemas.openxmlformats.org/officeDocument/2006/relationships/image" Target="../media/image26.jpe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6.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 Type="http://schemas.openxmlformats.org/officeDocument/2006/relationships/tags" Target="../tags/tag319.xml"/><Relationship Id="rId15" Type="http://schemas.openxmlformats.org/officeDocument/2006/relationships/notesSlide" Target="../notesSlides/notesSlide3.xml"/><Relationship Id="rId14" Type="http://schemas.openxmlformats.org/officeDocument/2006/relationships/slideLayout" Target="../slideLayouts/slideLayout18.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8.xml"/><Relationship Id="rId6" Type="http://schemas.openxmlformats.org/officeDocument/2006/relationships/tags" Target="../tags/tag332.xml"/><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tags" Target="../tags/tag331.xml"/><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8.xml"/><Relationship Id="rId2" Type="http://schemas.openxmlformats.org/officeDocument/2006/relationships/tags" Target="../tags/tag333.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8.xml"/><Relationship Id="rId2" Type="http://schemas.openxmlformats.org/officeDocument/2006/relationships/tags" Target="../tags/tag334.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9" Type="http://schemas.openxmlformats.org/officeDocument/2006/relationships/tags" Target="../tags/tag343.xml"/><Relationship Id="rId8" Type="http://schemas.openxmlformats.org/officeDocument/2006/relationships/tags" Target="../tags/tag342.xml"/><Relationship Id="rId7" Type="http://schemas.openxmlformats.org/officeDocument/2006/relationships/tags" Target="../tags/tag341.x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 Id="rId3" Type="http://schemas.openxmlformats.org/officeDocument/2006/relationships/tags" Target="../tags/tag337.xml"/><Relationship Id="rId2" Type="http://schemas.openxmlformats.org/officeDocument/2006/relationships/tags" Target="../tags/tag336.xml"/><Relationship Id="rId16" Type="http://schemas.openxmlformats.org/officeDocument/2006/relationships/slideLayout" Target="../slideLayouts/slideLayout36.xml"/><Relationship Id="rId15" Type="http://schemas.openxmlformats.org/officeDocument/2006/relationships/tags" Target="../tags/tag347.xml"/><Relationship Id="rId14" Type="http://schemas.openxmlformats.org/officeDocument/2006/relationships/image" Target="../media/image14.png"/><Relationship Id="rId13" Type="http://schemas.openxmlformats.org/officeDocument/2006/relationships/image" Target="../media/image13.jpeg"/><Relationship Id="rId12" Type="http://schemas.openxmlformats.org/officeDocument/2006/relationships/tags" Target="../tags/tag346.xml"/><Relationship Id="rId11" Type="http://schemas.openxmlformats.org/officeDocument/2006/relationships/tags" Target="../tags/tag345.xml"/><Relationship Id="rId10" Type="http://schemas.openxmlformats.org/officeDocument/2006/relationships/tags" Target="../tags/tag344.xml"/><Relationship Id="rId1" Type="http://schemas.openxmlformats.org/officeDocument/2006/relationships/tags" Target="../tags/tag33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8.xml"/><Relationship Id="rId3" Type="http://schemas.openxmlformats.org/officeDocument/2006/relationships/tags" Target="../tags/tag349.xml"/><Relationship Id="rId2" Type="http://schemas.openxmlformats.org/officeDocument/2006/relationships/image" Target="../media/image15.jpeg"/><Relationship Id="rId1" Type="http://schemas.openxmlformats.org/officeDocument/2006/relationships/tags" Target="../tags/tag3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4648238" y="700404"/>
            <a:ext cx="2667635" cy="889000"/>
          </a:xfrm>
          <a:prstGeom prst="rect">
            <a:avLst/>
          </a:prstGeom>
          <a:solidFill>
            <a:srgbClr val="349FB9"/>
          </a:solidFill>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endParaRPr lang="en-US" altLang="zh-CN" sz="3200" b="1" dirty="0">
              <a:solidFill>
                <a:schemeClr val="bg1"/>
              </a:solidFill>
              <a:latin typeface="Arial" panose="020B0604020202020204" pitchFamily="34" charset="0"/>
              <a:ea typeface="微软雅黑" panose="020B0503020204020204" charset="-122"/>
              <a:cs typeface="+mn-ea"/>
              <a:sym typeface="+mn-lt"/>
            </a:endParaRPr>
          </a:p>
        </p:txBody>
      </p:sp>
      <p:sp>
        <p:nvSpPr>
          <p:cNvPr id="2" name="副标题 1"/>
          <p:cNvSpPr/>
          <p:nvPr>
            <p:ph type="subTitle" idx="3"/>
            <p:custDataLst>
              <p:tags r:id="rId2"/>
            </p:custDataLst>
          </p:nvPr>
        </p:nvSpPr>
        <p:spPr>
          <a:xfrm>
            <a:off x="4396105" y="4416425"/>
            <a:ext cx="3399155" cy="754380"/>
          </a:xfrm>
        </p:spPr>
        <p:txBody>
          <a:bodyPr>
            <a:noAutofit/>
          </a:bodyPr>
          <a:p>
            <a:r>
              <a:rPr lang="zh-CN" altLang="en-US" sz="4400">
                <a:solidFill>
                  <a:schemeClr val="lt1"/>
                </a:solidFill>
              </a:rPr>
              <a:t>设计方案</a:t>
            </a:r>
            <a:endParaRPr lang="zh-CN" altLang="en-US" sz="4400">
              <a:solidFill>
                <a:schemeClr val="lt1"/>
              </a:solidFill>
            </a:endParaRPr>
          </a:p>
        </p:txBody>
      </p:sp>
      <p:sp>
        <p:nvSpPr>
          <p:cNvPr id="5" name="标题 4"/>
          <p:cNvSpPr>
            <a:spLocks noGrp="1"/>
          </p:cNvSpPr>
          <p:nvPr>
            <p:ph type="ctrTitle" idx="2"/>
            <p:custDataLst>
              <p:tags r:id="rId3"/>
            </p:custDataLst>
          </p:nvPr>
        </p:nvSpPr>
        <p:spPr>
          <a:xfrm>
            <a:off x="1537335" y="2391410"/>
            <a:ext cx="8890000" cy="1306830"/>
          </a:xfrm>
        </p:spPr>
        <p:txBody>
          <a:bodyPr/>
          <a:p>
            <a:r>
              <a:rPr altLang="zh-CN">
                <a:solidFill>
                  <a:schemeClr val="lt1"/>
                </a:solidFill>
              </a:rPr>
              <a:t>宝山浮动码头</a:t>
            </a:r>
            <a:endParaRPr altLang="zh-CN">
              <a:solidFill>
                <a:schemeClr val="lt1"/>
              </a:solidFill>
            </a:endParaRPr>
          </a:p>
        </p:txBody>
      </p:sp>
      <p:sp>
        <p:nvSpPr>
          <p:cNvPr id="4" name="文本框 5"/>
          <p:cNvSpPr txBox="1"/>
          <p:nvPr>
            <p:custDataLst>
              <p:tags r:id="rId4"/>
            </p:custDataLst>
          </p:nvPr>
        </p:nvSpPr>
        <p:spPr>
          <a:xfrm>
            <a:off x="4862233" y="700404"/>
            <a:ext cx="2239645" cy="888365"/>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en-US" altLang="zh-CN" sz="3600" b="1" dirty="0">
                <a:solidFill>
                  <a:schemeClr val="bg1"/>
                </a:solidFill>
                <a:uFillTx/>
                <a:latin typeface="Arial" panose="020B0604020202020204" pitchFamily="34" charset="0"/>
                <a:ea typeface="微软雅黑" panose="020B0503020204020204" charset="-122"/>
                <a:cs typeface="Arial" panose="020B0604020202020204" pitchFamily="34" charset="0"/>
              </a:rPr>
              <a:t>2023</a:t>
            </a:r>
            <a:endParaRPr lang="en-US" altLang="zh-CN" sz="3600" b="1" dirty="0">
              <a:solidFill>
                <a:schemeClr val="bg1"/>
              </a:solidFill>
              <a:uFillTx/>
              <a:latin typeface="Arial" panose="020B0604020202020204" pitchFamily="34" charset="0"/>
              <a:ea typeface="微软雅黑" panose="020B0503020204020204" charset="-122"/>
              <a:cs typeface="Arial" panose="020B0604020202020204" pitchFamily="34" charset="0"/>
            </a:endParaRPr>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_00"/>
          <p:cNvPicPr>
            <a:picLocks noChangeAspect="1"/>
          </p:cNvPicPr>
          <p:nvPr/>
        </p:nvPicPr>
        <p:blipFill>
          <a:blip r:embed="rId1"/>
          <a:srcRect l="1684" t="15241" r="1284" b="14815"/>
          <a:stretch>
            <a:fillRect/>
          </a:stretch>
        </p:blipFill>
        <p:spPr>
          <a:xfrm>
            <a:off x="0" y="993775"/>
            <a:ext cx="9203055" cy="4694555"/>
          </a:xfrm>
          <a:prstGeom prst="rect">
            <a:avLst/>
          </a:prstGeom>
        </p:spPr>
      </p:pic>
      <p:sp>
        <p:nvSpPr>
          <p:cNvPr id="11" name="文本框 10"/>
          <p:cNvSpPr txBox="1"/>
          <p:nvPr/>
        </p:nvSpPr>
        <p:spPr>
          <a:xfrm>
            <a:off x="8310245" y="993775"/>
            <a:ext cx="3542030" cy="1104265"/>
          </a:xfrm>
          <a:prstGeom prst="rect">
            <a:avLst/>
          </a:prstGeom>
          <a:noFill/>
        </p:spPr>
        <p:txBody>
          <a:bodyPr wrap="square" rtlCol="0">
            <a:spAutoFit/>
          </a:bodyPr>
          <a:p>
            <a:pPr>
              <a:lnSpc>
                <a:spcPct val="110000"/>
              </a:lnSpc>
            </a:pPr>
            <a:r>
              <a:rPr lang="zh-CN" altLang="en-US" sz="1200">
                <a:latin typeface="新宋体" panose="02010609030101010101" charset="-122"/>
                <a:ea typeface="新宋体" panose="02010609030101010101" charset="-122"/>
                <a:cs typeface="新宋体" panose="02010609030101010101" charset="-122"/>
              </a:rPr>
              <a:t>会议室整体框架为钢结构，采用</a:t>
            </a:r>
            <a:r>
              <a:rPr lang="en-US" altLang="zh-CN" sz="1200">
                <a:latin typeface="新宋体" panose="02010609030101010101" charset="-122"/>
                <a:ea typeface="新宋体" panose="02010609030101010101" charset="-122"/>
                <a:cs typeface="新宋体" panose="02010609030101010101" charset="-122"/>
              </a:rPr>
              <a:t>16#</a:t>
            </a:r>
            <a:r>
              <a:rPr lang="zh-CN" altLang="en-US" sz="1200">
                <a:latin typeface="新宋体" panose="02010609030101010101" charset="-122"/>
                <a:ea typeface="新宋体" panose="02010609030101010101" charset="-122"/>
                <a:cs typeface="新宋体" panose="02010609030101010101" charset="-122"/>
              </a:rPr>
              <a:t>槽钢焊接外框架，墙体钢结构采用</a:t>
            </a:r>
            <a:r>
              <a:rPr lang="en-US" altLang="zh-CN" sz="1200">
                <a:latin typeface="新宋体" panose="02010609030101010101" charset="-122"/>
                <a:ea typeface="新宋体" panose="02010609030101010101" charset="-122"/>
                <a:cs typeface="新宋体" panose="02010609030101010101" charset="-122"/>
              </a:rPr>
              <a:t>100*100</a:t>
            </a:r>
            <a:r>
              <a:rPr lang="zh-CN" altLang="en-US" sz="1200">
                <a:latin typeface="新宋体" panose="02010609030101010101" charset="-122"/>
                <a:ea typeface="新宋体" panose="02010609030101010101" charset="-122"/>
                <a:cs typeface="新宋体" panose="02010609030101010101" charset="-122"/>
              </a:rPr>
              <a:t>镀锌方管。</a:t>
            </a:r>
            <a:endParaRPr lang="zh-CN" altLang="en-US" sz="1200">
              <a:latin typeface="新宋体" panose="02010609030101010101" charset="-122"/>
              <a:ea typeface="新宋体" panose="02010609030101010101" charset="-122"/>
              <a:cs typeface="新宋体" panose="02010609030101010101" charset="-122"/>
            </a:endParaRPr>
          </a:p>
          <a:p>
            <a:pPr>
              <a:lnSpc>
                <a:spcPct val="110000"/>
              </a:lnSpc>
            </a:pPr>
            <a:r>
              <a:rPr lang="zh-CN" altLang="en-US" sz="1200">
                <a:latin typeface="新宋体" panose="02010609030101010101" charset="-122"/>
                <a:ea typeface="新宋体" panose="02010609030101010101" charset="-122"/>
                <a:cs typeface="新宋体" panose="02010609030101010101" charset="-122"/>
              </a:rPr>
              <a:t>会议室面积为</a:t>
            </a:r>
            <a:r>
              <a:rPr lang="en-US" altLang="zh-CN" sz="1200">
                <a:latin typeface="新宋体" panose="02010609030101010101" charset="-122"/>
                <a:ea typeface="新宋体" panose="02010609030101010101" charset="-122"/>
                <a:cs typeface="新宋体" panose="02010609030101010101" charset="-122"/>
              </a:rPr>
              <a:t>16*5</a:t>
            </a:r>
            <a:r>
              <a:rPr lang="zh-CN" altLang="en-US" sz="1200">
                <a:latin typeface="新宋体" panose="02010609030101010101" charset="-122"/>
                <a:ea typeface="新宋体" panose="02010609030101010101" charset="-122"/>
                <a:cs typeface="新宋体" panose="02010609030101010101" charset="-122"/>
              </a:rPr>
              <a:t>米，可同时容纳</a:t>
            </a:r>
            <a:r>
              <a:rPr lang="en-US" altLang="zh-CN" sz="1200">
                <a:latin typeface="新宋体" panose="02010609030101010101" charset="-122"/>
                <a:ea typeface="新宋体" panose="02010609030101010101" charset="-122"/>
                <a:cs typeface="新宋体" panose="02010609030101010101" charset="-122"/>
              </a:rPr>
              <a:t>35</a:t>
            </a:r>
            <a:r>
              <a:rPr lang="zh-CN" altLang="en-US" sz="1200">
                <a:latin typeface="新宋体" panose="02010609030101010101" charset="-122"/>
                <a:ea typeface="新宋体" panose="02010609030101010101" charset="-122"/>
                <a:cs typeface="新宋体" panose="02010609030101010101" charset="-122"/>
              </a:rPr>
              <a:t>人进行会议，同时设计有一间办公室，一个茶水间，以及一个卫生间。</a:t>
            </a:r>
            <a:endParaRPr lang="zh-CN" altLang="en-US" sz="1200">
              <a:latin typeface="新宋体" panose="02010609030101010101" charset="-122"/>
              <a:ea typeface="新宋体" panose="02010609030101010101" charset="-122"/>
              <a:cs typeface="新宋体" panose="02010609030101010101" charset="-122"/>
            </a:endParaRPr>
          </a:p>
        </p:txBody>
      </p:sp>
      <p:sp>
        <p:nvSpPr>
          <p:cNvPr id="22" name="文本框 21"/>
          <p:cNvSpPr txBox="1"/>
          <p:nvPr/>
        </p:nvSpPr>
        <p:spPr>
          <a:xfrm>
            <a:off x="8086725" y="4676140"/>
            <a:ext cx="3930650" cy="1383665"/>
          </a:xfrm>
          <a:prstGeom prst="rect">
            <a:avLst/>
          </a:prstGeom>
          <a:noFill/>
        </p:spPr>
        <p:txBody>
          <a:bodyPr wrap="square" rtlCol="0">
            <a:spAutoFit/>
          </a:bodyPr>
          <a:p>
            <a:r>
              <a:rPr lang="zh-CN" altLang="en-US" sz="1400">
                <a:latin typeface="新宋体" panose="02010609030101010101" charset="-122"/>
                <a:ea typeface="新宋体" panose="02010609030101010101" charset="-122"/>
                <a:cs typeface="新宋体" panose="02010609030101010101" charset="-122"/>
              </a:rPr>
              <a:t>会议室进门右手边为茶水间，办公室紧靠茶水间，在会议进行之前，办公人员可在最快时间内准备好会议需要的资料以及会议期间需要饮用的茶水，进门左手边为卫生间，卫生间设计在会议室外边，保障会议期间有需上卫生间的，不会影响到会议的正常进行。</a:t>
            </a:r>
            <a:endParaRPr lang="zh-CN" altLang="en-US" sz="1400">
              <a:latin typeface="新宋体" panose="02010609030101010101" charset="-122"/>
              <a:ea typeface="新宋体" panose="02010609030101010101" charset="-122"/>
              <a:cs typeface="新宋体" panose="02010609030101010101" charset="-122"/>
            </a:endParaRPr>
          </a:p>
        </p:txBody>
      </p:sp>
      <p:sp>
        <p:nvSpPr>
          <p:cNvPr id="23" name="文本框 22"/>
          <p:cNvSpPr txBox="1"/>
          <p:nvPr/>
        </p:nvSpPr>
        <p:spPr>
          <a:xfrm>
            <a:off x="306070" y="648970"/>
            <a:ext cx="2042160"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办公区域设定</a:t>
            </a:r>
            <a:endParaRPr lang="zh-CN" altLang="en-US" sz="2400">
              <a:latin typeface="新宋体" panose="02010609030101010101" charset="-122"/>
              <a:ea typeface="新宋体" panose="02010609030101010101" charset="-122"/>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_00"/>
          <p:cNvPicPr>
            <a:picLocks noChangeAspect="1"/>
          </p:cNvPicPr>
          <p:nvPr/>
        </p:nvPicPr>
        <p:blipFill>
          <a:blip r:embed="rId1"/>
          <a:srcRect l="2772" t="16213" r="2175" b="17194"/>
          <a:stretch>
            <a:fillRect/>
          </a:stretch>
        </p:blipFill>
        <p:spPr>
          <a:xfrm>
            <a:off x="0" y="1109345"/>
            <a:ext cx="9211945" cy="4566920"/>
          </a:xfrm>
          <a:prstGeom prst="rect">
            <a:avLst/>
          </a:prstGeom>
        </p:spPr>
      </p:pic>
      <p:sp>
        <p:nvSpPr>
          <p:cNvPr id="11" name="文本框 10"/>
          <p:cNvSpPr txBox="1"/>
          <p:nvPr/>
        </p:nvSpPr>
        <p:spPr>
          <a:xfrm>
            <a:off x="8310245" y="1386840"/>
            <a:ext cx="3267710" cy="829945"/>
          </a:xfrm>
          <a:prstGeom prst="rect">
            <a:avLst/>
          </a:prstGeom>
          <a:noFill/>
        </p:spPr>
        <p:txBody>
          <a:bodyPr wrap="square" rtlCol="0">
            <a:spAutoFit/>
          </a:bodyPr>
          <a:p>
            <a:r>
              <a:rPr lang="zh-CN" altLang="en-US" sz="1600">
                <a:latin typeface="新宋体" panose="02010609030101010101" charset="-122"/>
                <a:ea typeface="新宋体" panose="02010609030101010101" charset="-122"/>
                <a:cs typeface="新宋体" panose="02010609030101010101" charset="-122"/>
              </a:rPr>
              <a:t>会议室面积为</a:t>
            </a:r>
            <a:r>
              <a:rPr lang="en-US" altLang="zh-CN" sz="1600">
                <a:latin typeface="新宋体" panose="02010609030101010101" charset="-122"/>
                <a:ea typeface="新宋体" panose="02010609030101010101" charset="-122"/>
                <a:cs typeface="新宋体" panose="02010609030101010101" charset="-122"/>
              </a:rPr>
              <a:t>16*5</a:t>
            </a:r>
            <a:r>
              <a:rPr lang="zh-CN" altLang="en-US" sz="1600">
                <a:latin typeface="新宋体" panose="02010609030101010101" charset="-122"/>
                <a:ea typeface="新宋体" panose="02010609030101010101" charset="-122"/>
                <a:cs typeface="新宋体" panose="02010609030101010101" charset="-122"/>
              </a:rPr>
              <a:t>米，可同时容纳</a:t>
            </a:r>
            <a:r>
              <a:rPr lang="en-US" altLang="zh-CN" sz="1600">
                <a:latin typeface="新宋体" panose="02010609030101010101" charset="-122"/>
                <a:ea typeface="新宋体" panose="02010609030101010101" charset="-122"/>
                <a:cs typeface="新宋体" panose="02010609030101010101" charset="-122"/>
              </a:rPr>
              <a:t>35</a:t>
            </a:r>
            <a:r>
              <a:rPr lang="zh-CN" altLang="en-US" sz="1600">
                <a:latin typeface="新宋体" panose="02010609030101010101" charset="-122"/>
                <a:ea typeface="新宋体" panose="02010609030101010101" charset="-122"/>
                <a:cs typeface="新宋体" panose="02010609030101010101" charset="-122"/>
              </a:rPr>
              <a:t>人进行会议，同时设计有一间办公室和一个卫生间。</a:t>
            </a:r>
            <a:endParaRPr lang="zh-CN" altLang="en-US" sz="1600">
              <a:latin typeface="新宋体" panose="02010609030101010101" charset="-122"/>
              <a:ea typeface="新宋体" panose="02010609030101010101" charset="-122"/>
              <a:cs typeface="新宋体" panose="02010609030101010101" charset="-122"/>
            </a:endParaRPr>
          </a:p>
        </p:txBody>
      </p:sp>
      <p:sp>
        <p:nvSpPr>
          <p:cNvPr id="22" name="文本框 21"/>
          <p:cNvSpPr txBox="1"/>
          <p:nvPr/>
        </p:nvSpPr>
        <p:spPr>
          <a:xfrm>
            <a:off x="8086725" y="4676140"/>
            <a:ext cx="3930650" cy="1568450"/>
          </a:xfrm>
          <a:prstGeom prst="rect">
            <a:avLst/>
          </a:prstGeom>
          <a:noFill/>
        </p:spPr>
        <p:txBody>
          <a:bodyPr wrap="square" rtlCol="0">
            <a:spAutoFit/>
          </a:bodyPr>
          <a:p>
            <a:r>
              <a:rPr lang="zh-CN" altLang="en-US" sz="1600">
                <a:latin typeface="新宋体" panose="02010609030101010101" charset="-122"/>
                <a:ea typeface="新宋体" panose="02010609030101010101" charset="-122"/>
                <a:cs typeface="新宋体" panose="02010609030101010101" charset="-122"/>
              </a:rPr>
              <a:t>会议室进门右手边为办公，在会议进行之前，办公人员可在最快时间内准备好会议需要的资料以及会议期间需要饮用的茶水，进门左手边为卫生间，卫生间设计在会议室外边，保障会议期间有需上卫生间的，不会影响到会议的正常进行。</a:t>
            </a:r>
            <a:endParaRPr lang="zh-CN" altLang="en-US" sz="1600">
              <a:latin typeface="新宋体" panose="02010609030101010101" charset="-122"/>
              <a:ea typeface="新宋体" panose="02010609030101010101" charset="-122"/>
              <a:cs typeface="新宋体" panose="02010609030101010101" charset="-122"/>
            </a:endParaRPr>
          </a:p>
        </p:txBody>
      </p:sp>
      <p:sp>
        <p:nvSpPr>
          <p:cNvPr id="23" name="文本框 22"/>
          <p:cNvSpPr txBox="1"/>
          <p:nvPr/>
        </p:nvSpPr>
        <p:spPr>
          <a:xfrm>
            <a:off x="306070" y="648970"/>
            <a:ext cx="2335530"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办公区域设定二</a:t>
            </a:r>
            <a:endParaRPr lang="zh-CN" altLang="en-US" sz="2400">
              <a:latin typeface="新宋体" panose="02010609030101010101" charset="-122"/>
              <a:ea typeface="新宋体" panose="02010609030101010101" charset="-122"/>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宝山码头图纸0105 Model (1)_00"/>
          <p:cNvPicPr>
            <a:picLocks noChangeAspect="1"/>
          </p:cNvPicPr>
          <p:nvPr>
            <p:custDataLst>
              <p:tags r:id="rId1"/>
            </p:custDataLst>
          </p:nvPr>
        </p:nvPicPr>
        <p:blipFill>
          <a:blip r:embed="rId2"/>
          <a:srcRect l="1671" t="10139" r="3047" b="10139"/>
          <a:stretch>
            <a:fillRect/>
          </a:stretch>
        </p:blipFill>
        <p:spPr>
          <a:xfrm>
            <a:off x="143510" y="1314450"/>
            <a:ext cx="9234170" cy="5467350"/>
          </a:xfrm>
          <a:prstGeom prst="rect">
            <a:avLst/>
          </a:prstGeom>
        </p:spPr>
      </p:pic>
      <p:sp>
        <p:nvSpPr>
          <p:cNvPr id="3" name="文本框 2"/>
          <p:cNvSpPr txBox="1"/>
          <p:nvPr/>
        </p:nvSpPr>
        <p:spPr>
          <a:xfrm>
            <a:off x="219710" y="725805"/>
            <a:ext cx="2280920"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餐饮区域设定</a:t>
            </a:r>
            <a:endParaRPr lang="zh-CN" altLang="en-US" sz="2400">
              <a:latin typeface="新宋体" panose="02010609030101010101" charset="-122"/>
              <a:ea typeface="新宋体" panose="02010609030101010101" charset="-122"/>
            </a:endParaRPr>
          </a:p>
        </p:txBody>
      </p:sp>
      <p:sp>
        <p:nvSpPr>
          <p:cNvPr id="4" name="文本框 3"/>
          <p:cNvSpPr txBox="1"/>
          <p:nvPr/>
        </p:nvSpPr>
        <p:spPr>
          <a:xfrm>
            <a:off x="8870950" y="942975"/>
            <a:ext cx="3135630" cy="1306830"/>
          </a:xfrm>
          <a:prstGeom prst="rect">
            <a:avLst/>
          </a:prstGeom>
          <a:noFill/>
        </p:spPr>
        <p:txBody>
          <a:bodyPr wrap="square" rtlCol="0">
            <a:spAutoFit/>
          </a:bodyPr>
          <a:p>
            <a:pPr>
              <a:lnSpc>
                <a:spcPct val="110000"/>
              </a:lnSpc>
            </a:pPr>
            <a:r>
              <a:rPr lang="zh-CN" altLang="en-US" sz="1200">
                <a:latin typeface="新宋体" panose="02010609030101010101" charset="-122"/>
                <a:ea typeface="新宋体" panose="02010609030101010101" charset="-122"/>
                <a:cs typeface="新宋体" panose="02010609030101010101" charset="-122"/>
              </a:rPr>
              <a:t>餐厅娱乐区以钢结构焊接船型早上，外框架用</a:t>
            </a:r>
            <a:r>
              <a:rPr lang="en-US" altLang="zh-CN" sz="1200">
                <a:latin typeface="新宋体" panose="02010609030101010101" charset="-122"/>
                <a:ea typeface="新宋体" panose="02010609030101010101" charset="-122"/>
                <a:cs typeface="新宋体" panose="02010609030101010101" charset="-122"/>
              </a:rPr>
              <a:t>16#</a:t>
            </a:r>
            <a:r>
              <a:rPr lang="zh-CN" altLang="en-US" sz="1200">
                <a:latin typeface="新宋体" panose="02010609030101010101" charset="-122"/>
                <a:ea typeface="新宋体" panose="02010609030101010101" charset="-122"/>
                <a:cs typeface="新宋体" panose="02010609030101010101" charset="-122"/>
              </a:rPr>
              <a:t>镀锌槽钢和</a:t>
            </a:r>
            <a:r>
              <a:rPr lang="en-US" altLang="zh-CN" sz="1200">
                <a:latin typeface="新宋体" panose="02010609030101010101" charset="-122"/>
                <a:ea typeface="新宋体" panose="02010609030101010101" charset="-122"/>
                <a:cs typeface="新宋体" panose="02010609030101010101" charset="-122"/>
              </a:rPr>
              <a:t>100*100</a:t>
            </a:r>
            <a:r>
              <a:rPr lang="zh-CN" altLang="en-US" sz="1200">
                <a:latin typeface="新宋体" panose="02010609030101010101" charset="-122"/>
                <a:ea typeface="新宋体" panose="02010609030101010101" charset="-122"/>
                <a:cs typeface="新宋体" panose="02010609030101010101" charset="-122"/>
              </a:rPr>
              <a:t>方管焊接墙体结构，与码头主钢架焊接在一起；</a:t>
            </a:r>
            <a:endParaRPr lang="zh-CN" altLang="en-US" sz="1200">
              <a:latin typeface="新宋体" panose="02010609030101010101" charset="-122"/>
              <a:ea typeface="新宋体" panose="02010609030101010101" charset="-122"/>
              <a:cs typeface="新宋体" panose="02010609030101010101" charset="-122"/>
            </a:endParaRPr>
          </a:p>
          <a:p>
            <a:pPr>
              <a:lnSpc>
                <a:spcPct val="110000"/>
              </a:lnSpc>
            </a:pPr>
            <a:r>
              <a:rPr lang="zh-CN" altLang="en-US" sz="1200">
                <a:latin typeface="新宋体" panose="02010609030101010101" charset="-122"/>
                <a:ea typeface="新宋体" panose="02010609030101010101" charset="-122"/>
                <a:cs typeface="新宋体" panose="02010609030101010101" charset="-122"/>
              </a:rPr>
              <a:t>餐饮区域面积共计</a:t>
            </a:r>
            <a:r>
              <a:rPr lang="en-US" altLang="zh-CN" sz="1200">
                <a:latin typeface="新宋体" panose="02010609030101010101" charset="-122"/>
                <a:ea typeface="新宋体" panose="02010609030101010101" charset="-122"/>
                <a:cs typeface="新宋体" panose="02010609030101010101" charset="-122"/>
              </a:rPr>
              <a:t>90</a:t>
            </a:r>
            <a:r>
              <a:rPr lang="zh-CN" altLang="en-US" sz="1200">
                <a:latin typeface="新宋体" panose="02010609030101010101" charset="-122"/>
                <a:ea typeface="新宋体" panose="02010609030101010101" charset="-122"/>
                <a:cs typeface="新宋体" panose="02010609030101010101" charset="-122"/>
              </a:rPr>
              <a:t>平方米，长</a:t>
            </a:r>
            <a:r>
              <a:rPr lang="en-US" altLang="zh-CN" sz="1200">
                <a:latin typeface="新宋体" panose="02010609030101010101" charset="-122"/>
                <a:ea typeface="新宋体" panose="02010609030101010101" charset="-122"/>
                <a:cs typeface="新宋体" panose="02010609030101010101" charset="-122"/>
              </a:rPr>
              <a:t>15</a:t>
            </a:r>
            <a:r>
              <a:rPr lang="zh-CN" altLang="en-US" sz="1200">
                <a:latin typeface="新宋体" panose="02010609030101010101" charset="-122"/>
                <a:ea typeface="新宋体" panose="02010609030101010101" charset="-122"/>
                <a:cs typeface="新宋体" panose="02010609030101010101" charset="-122"/>
              </a:rPr>
              <a:t>米，宽</a:t>
            </a:r>
            <a:r>
              <a:rPr lang="en-US" altLang="zh-CN" sz="1200">
                <a:latin typeface="新宋体" panose="02010609030101010101" charset="-122"/>
                <a:ea typeface="新宋体" panose="02010609030101010101" charset="-122"/>
                <a:cs typeface="新宋体" panose="02010609030101010101" charset="-122"/>
              </a:rPr>
              <a:t>6</a:t>
            </a:r>
            <a:r>
              <a:rPr lang="zh-CN" altLang="en-US" sz="1200">
                <a:latin typeface="新宋体" panose="02010609030101010101" charset="-122"/>
                <a:ea typeface="新宋体" panose="02010609030101010101" charset="-122"/>
                <a:cs typeface="新宋体" panose="02010609030101010101" charset="-122"/>
              </a:rPr>
              <a:t>米，外形为游艇造型；</a:t>
            </a:r>
            <a:endParaRPr lang="zh-CN" altLang="en-US" sz="1200">
              <a:latin typeface="新宋体" panose="02010609030101010101" charset="-122"/>
              <a:ea typeface="新宋体" panose="02010609030101010101" charset="-122"/>
              <a:cs typeface="新宋体" panose="02010609030101010101" charset="-122"/>
            </a:endParaRPr>
          </a:p>
          <a:p>
            <a:pPr>
              <a:lnSpc>
                <a:spcPct val="110000"/>
              </a:lnSpc>
            </a:pPr>
            <a:r>
              <a:rPr lang="zh-CN" altLang="en-US" sz="1200">
                <a:latin typeface="新宋体" panose="02010609030101010101" charset="-122"/>
                <a:ea typeface="新宋体" panose="02010609030101010101" charset="-122"/>
                <a:cs typeface="新宋体" panose="02010609030101010101" charset="-122"/>
              </a:rPr>
              <a:t>一层设计有备餐室，卫生间以及茶餐厅两间。</a:t>
            </a:r>
            <a:endParaRPr lang="zh-CN" altLang="en-US" sz="1200">
              <a:latin typeface="新宋体" panose="02010609030101010101" charset="-122"/>
              <a:ea typeface="新宋体" panose="02010609030101010101" charset="-122"/>
              <a:cs typeface="新宋体" panose="02010609030101010101" charset="-122"/>
            </a:endParaRPr>
          </a:p>
        </p:txBody>
      </p:sp>
      <p:sp>
        <p:nvSpPr>
          <p:cNvPr id="6" name="文本框 5"/>
          <p:cNvSpPr txBox="1"/>
          <p:nvPr/>
        </p:nvSpPr>
        <p:spPr>
          <a:xfrm>
            <a:off x="8870950" y="5325110"/>
            <a:ext cx="3135630" cy="1196975"/>
          </a:xfrm>
          <a:prstGeom prst="rect">
            <a:avLst/>
          </a:prstGeom>
          <a:noFill/>
        </p:spPr>
        <p:txBody>
          <a:bodyPr wrap="square" rtlCol="0">
            <a:spAutoFit/>
          </a:bodyPr>
          <a:p>
            <a:pPr>
              <a:lnSpc>
                <a:spcPct val="120000"/>
              </a:lnSpc>
            </a:pPr>
            <a:r>
              <a:rPr lang="zh-CN" altLang="en-US" sz="1200">
                <a:latin typeface="新宋体" panose="02010609030101010101" charset="-122"/>
                <a:ea typeface="新宋体" panose="02010609030101010101" charset="-122"/>
                <a:cs typeface="新宋体" panose="02010609030101010101" charset="-122"/>
              </a:rPr>
              <a:t>一层餐饮区，近水侧为全玻璃幕墙外墙，最大限度满足了采光，外景的视觉享受，配备有大小两间茶餐厅，较大的茶餐厅可容纳</a:t>
            </a:r>
            <a:r>
              <a:rPr lang="en-US" altLang="zh-CN" sz="1200">
                <a:latin typeface="新宋体" panose="02010609030101010101" charset="-122"/>
                <a:ea typeface="新宋体" panose="02010609030101010101" charset="-122"/>
                <a:cs typeface="新宋体" panose="02010609030101010101" charset="-122"/>
              </a:rPr>
              <a:t>12</a:t>
            </a:r>
            <a:r>
              <a:rPr lang="zh-CN" altLang="en-US" sz="1200">
                <a:latin typeface="新宋体" panose="02010609030101010101" charset="-122"/>
                <a:ea typeface="新宋体" panose="02010609030101010101" charset="-122"/>
                <a:cs typeface="新宋体" panose="02010609030101010101" charset="-122"/>
              </a:rPr>
              <a:t>人吃饭，里面配有休息沙发，娱乐桌椅，小茶餐厅为四人包厢，搭配一套休息沙发。</a:t>
            </a:r>
            <a:endParaRPr lang="zh-CN" altLang="en-US" sz="1200">
              <a:latin typeface="新宋体" panose="02010609030101010101" charset="-122"/>
              <a:ea typeface="新宋体" panose="02010609030101010101" charset="-122"/>
              <a:cs typeface="新宋体" panose="02010609030101010101"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064115" y="664210"/>
            <a:ext cx="1821815"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效果图预览</a:t>
            </a:r>
            <a:endParaRPr lang="zh-CN" altLang="en-US" sz="2400">
              <a:latin typeface="新宋体" panose="02010609030101010101" charset="-122"/>
              <a:ea typeface="新宋体" panose="02010609030101010101" charset="-122"/>
            </a:endParaRPr>
          </a:p>
        </p:txBody>
      </p:sp>
      <p:pic>
        <p:nvPicPr>
          <p:cNvPr id="2" name="图片 1" descr="彩平"/>
          <p:cNvPicPr>
            <a:picLocks noChangeAspect="1"/>
          </p:cNvPicPr>
          <p:nvPr/>
        </p:nvPicPr>
        <p:blipFill>
          <a:blip r:embed="rId1"/>
          <a:stretch>
            <a:fillRect/>
          </a:stretch>
        </p:blipFill>
        <p:spPr>
          <a:xfrm>
            <a:off x="1216660" y="1192530"/>
            <a:ext cx="10208895" cy="5742305"/>
          </a:xfrm>
          <a:prstGeom prst="roundRect">
            <a:avLst/>
          </a:prstGeom>
          <a:effectLst>
            <a:softEdge rad="63500"/>
          </a:effectLst>
        </p:spPr>
      </p:pic>
      <p:sp>
        <p:nvSpPr>
          <p:cNvPr id="3" name="文本框 2"/>
          <p:cNvSpPr txBox="1"/>
          <p:nvPr/>
        </p:nvSpPr>
        <p:spPr>
          <a:xfrm>
            <a:off x="295910" y="664210"/>
            <a:ext cx="920750" cy="368300"/>
          </a:xfrm>
          <a:prstGeom prst="rect">
            <a:avLst/>
          </a:prstGeom>
          <a:noFill/>
        </p:spPr>
        <p:txBody>
          <a:bodyPr wrap="square" rtlCol="0">
            <a:spAutoFit/>
          </a:bodyPr>
          <a:p>
            <a:r>
              <a:rPr lang="zh-CN" altLang="en-US"/>
              <a:t>俯视图</a:t>
            </a:r>
            <a:endParaRPr lang="zh-CN" altLang="en-US"/>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064115" y="664210"/>
            <a:ext cx="1821815"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效果图预览</a:t>
            </a:r>
            <a:endParaRPr lang="zh-CN" altLang="en-US" sz="2400">
              <a:latin typeface="新宋体" panose="02010609030101010101" charset="-122"/>
              <a:ea typeface="新宋体" panose="02010609030101010101" charset="-122"/>
            </a:endParaRPr>
          </a:p>
        </p:txBody>
      </p:sp>
      <p:sp>
        <p:nvSpPr>
          <p:cNvPr id="4" name="文本框 3"/>
          <p:cNvSpPr txBox="1"/>
          <p:nvPr/>
        </p:nvSpPr>
        <p:spPr>
          <a:xfrm>
            <a:off x="421005" y="664210"/>
            <a:ext cx="843280" cy="368300"/>
          </a:xfrm>
          <a:prstGeom prst="rect">
            <a:avLst/>
          </a:prstGeom>
          <a:noFill/>
        </p:spPr>
        <p:txBody>
          <a:bodyPr wrap="square" rtlCol="0">
            <a:spAutoFit/>
          </a:bodyPr>
          <a:p>
            <a:r>
              <a:rPr lang="zh-CN" altLang="en-US"/>
              <a:t>栈道</a:t>
            </a:r>
            <a:endParaRPr lang="zh-CN" altLang="en-US"/>
          </a:p>
        </p:txBody>
      </p:sp>
      <p:pic>
        <p:nvPicPr>
          <p:cNvPr id="5" name="图片 4" descr="引桥1"/>
          <p:cNvPicPr>
            <a:picLocks noChangeAspect="1"/>
          </p:cNvPicPr>
          <p:nvPr/>
        </p:nvPicPr>
        <p:blipFill>
          <a:blip r:embed="rId1"/>
          <a:stretch>
            <a:fillRect/>
          </a:stretch>
        </p:blipFill>
        <p:spPr>
          <a:xfrm>
            <a:off x="1029335" y="1158240"/>
            <a:ext cx="10133330" cy="5699760"/>
          </a:xfrm>
          <a:prstGeom prst="roundRect">
            <a:avLst/>
          </a:prstGeom>
          <a:effectLst>
            <a:softEdge rad="63500"/>
          </a:effectLst>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064115" y="664210"/>
            <a:ext cx="1821815"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效果图预览</a:t>
            </a:r>
            <a:endParaRPr lang="zh-CN" altLang="en-US" sz="2400">
              <a:latin typeface="新宋体" panose="02010609030101010101" charset="-122"/>
              <a:ea typeface="新宋体" panose="02010609030101010101" charset="-122"/>
            </a:endParaRPr>
          </a:p>
        </p:txBody>
      </p:sp>
      <p:sp>
        <p:nvSpPr>
          <p:cNvPr id="4" name="文本框 3"/>
          <p:cNvSpPr txBox="1"/>
          <p:nvPr/>
        </p:nvSpPr>
        <p:spPr>
          <a:xfrm>
            <a:off x="421005" y="664210"/>
            <a:ext cx="843280" cy="368300"/>
          </a:xfrm>
          <a:prstGeom prst="rect">
            <a:avLst/>
          </a:prstGeom>
          <a:noFill/>
        </p:spPr>
        <p:txBody>
          <a:bodyPr wrap="square" rtlCol="0">
            <a:spAutoFit/>
          </a:bodyPr>
          <a:p>
            <a:r>
              <a:rPr lang="zh-CN" altLang="en-US"/>
              <a:t>栈道</a:t>
            </a:r>
            <a:endParaRPr lang="zh-CN" altLang="en-US"/>
          </a:p>
        </p:txBody>
      </p:sp>
      <p:pic>
        <p:nvPicPr>
          <p:cNvPr id="2" name="图片 1" descr="引桥2"/>
          <p:cNvPicPr>
            <a:picLocks noChangeAspect="1"/>
          </p:cNvPicPr>
          <p:nvPr/>
        </p:nvPicPr>
        <p:blipFill>
          <a:blip r:embed="rId1"/>
          <a:stretch>
            <a:fillRect/>
          </a:stretch>
        </p:blipFill>
        <p:spPr>
          <a:xfrm>
            <a:off x="983615" y="1106805"/>
            <a:ext cx="10224135" cy="5751195"/>
          </a:xfrm>
          <a:prstGeom prst="roundRect">
            <a:avLst/>
          </a:prstGeom>
          <a:effectLst>
            <a:softEdge rad="63500"/>
          </a:effectLst>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064115" y="664210"/>
            <a:ext cx="1821815"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效果图预览</a:t>
            </a:r>
            <a:endParaRPr lang="zh-CN" altLang="en-US" sz="2400">
              <a:latin typeface="新宋体" panose="02010609030101010101" charset="-122"/>
              <a:ea typeface="新宋体" panose="02010609030101010101" charset="-122"/>
            </a:endParaRPr>
          </a:p>
        </p:txBody>
      </p:sp>
      <p:pic>
        <p:nvPicPr>
          <p:cNvPr id="4" name="图片 3" descr="会议室1"/>
          <p:cNvPicPr>
            <a:picLocks noChangeAspect="1"/>
          </p:cNvPicPr>
          <p:nvPr/>
        </p:nvPicPr>
        <p:blipFill>
          <a:blip r:embed="rId1"/>
          <a:srcRect l="8772"/>
          <a:stretch>
            <a:fillRect/>
          </a:stretch>
        </p:blipFill>
        <p:spPr>
          <a:xfrm>
            <a:off x="1470660" y="1067435"/>
            <a:ext cx="9250680" cy="5704840"/>
          </a:xfrm>
          <a:prstGeom prst="roundRect">
            <a:avLst/>
          </a:prstGeom>
          <a:effectLst>
            <a:softEdge rad="63500"/>
          </a:effectLst>
        </p:spPr>
      </p:pic>
      <p:sp>
        <p:nvSpPr>
          <p:cNvPr id="6" name="文本框 5"/>
          <p:cNvSpPr txBox="1"/>
          <p:nvPr/>
        </p:nvSpPr>
        <p:spPr>
          <a:xfrm>
            <a:off x="219710" y="664210"/>
            <a:ext cx="1169035" cy="368300"/>
          </a:xfrm>
          <a:prstGeom prst="rect">
            <a:avLst/>
          </a:prstGeom>
          <a:noFill/>
        </p:spPr>
        <p:txBody>
          <a:bodyPr wrap="square" rtlCol="0">
            <a:spAutoFit/>
          </a:bodyPr>
          <a:p>
            <a:r>
              <a:rPr lang="zh-CN" altLang="en-US"/>
              <a:t>会议室</a:t>
            </a:r>
            <a:endParaRPr lang="zh-CN" altLang="en-US"/>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064115" y="664210"/>
            <a:ext cx="1821815"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效果图预览</a:t>
            </a:r>
            <a:endParaRPr lang="zh-CN" altLang="en-US" sz="2400">
              <a:latin typeface="新宋体" panose="02010609030101010101" charset="-122"/>
              <a:ea typeface="新宋体" panose="02010609030101010101" charset="-122"/>
            </a:endParaRPr>
          </a:p>
        </p:txBody>
      </p:sp>
      <p:pic>
        <p:nvPicPr>
          <p:cNvPr id="5" name="图片 4" descr="会议室1.10号"/>
          <p:cNvPicPr>
            <a:picLocks noChangeAspect="1"/>
          </p:cNvPicPr>
          <p:nvPr/>
        </p:nvPicPr>
        <p:blipFill>
          <a:blip r:embed="rId1"/>
          <a:stretch>
            <a:fillRect/>
          </a:stretch>
        </p:blipFill>
        <p:spPr>
          <a:xfrm>
            <a:off x="1149985" y="1124585"/>
            <a:ext cx="9892030" cy="5564505"/>
          </a:xfrm>
          <a:prstGeom prst="roundRect">
            <a:avLst/>
          </a:prstGeom>
          <a:effectLst>
            <a:softEdge rad="63500"/>
          </a:effectLst>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064115" y="664210"/>
            <a:ext cx="1821815"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效果图预览</a:t>
            </a:r>
            <a:endParaRPr lang="zh-CN" altLang="en-US" sz="2400">
              <a:latin typeface="新宋体" panose="02010609030101010101" charset="-122"/>
              <a:ea typeface="新宋体" panose="02010609030101010101" charset="-122"/>
            </a:endParaRPr>
          </a:p>
        </p:txBody>
      </p:sp>
      <p:sp>
        <p:nvSpPr>
          <p:cNvPr id="4" name="文本框 3"/>
          <p:cNvSpPr txBox="1"/>
          <p:nvPr/>
        </p:nvSpPr>
        <p:spPr>
          <a:xfrm>
            <a:off x="306070" y="664210"/>
            <a:ext cx="913765" cy="368300"/>
          </a:xfrm>
          <a:prstGeom prst="rect">
            <a:avLst/>
          </a:prstGeom>
          <a:noFill/>
        </p:spPr>
        <p:txBody>
          <a:bodyPr wrap="square" rtlCol="0">
            <a:spAutoFit/>
          </a:bodyPr>
          <a:p>
            <a:r>
              <a:rPr lang="zh-CN" altLang="en-US"/>
              <a:t>餐厅</a:t>
            </a:r>
            <a:endParaRPr lang="zh-CN" altLang="en-US"/>
          </a:p>
        </p:txBody>
      </p:sp>
      <p:pic>
        <p:nvPicPr>
          <p:cNvPr id="5" name="图片 4" descr="餐厅咖啡厅2"/>
          <p:cNvPicPr>
            <a:picLocks noChangeAspect="1"/>
          </p:cNvPicPr>
          <p:nvPr>
            <p:custDataLst>
              <p:tags r:id="rId1"/>
            </p:custDataLst>
          </p:nvPr>
        </p:nvPicPr>
        <p:blipFill>
          <a:blip r:embed="rId2"/>
          <a:srcRect t="10789"/>
          <a:stretch>
            <a:fillRect/>
          </a:stretch>
        </p:blipFill>
        <p:spPr>
          <a:xfrm>
            <a:off x="1311275" y="1124585"/>
            <a:ext cx="9569450" cy="5615305"/>
          </a:xfrm>
          <a:prstGeom prst="roundRect">
            <a:avLst/>
          </a:prstGeom>
          <a:effectLst>
            <a:softEdge rad="63500"/>
          </a:effectLst>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064115" y="664210"/>
            <a:ext cx="1821815"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效果图预览</a:t>
            </a:r>
            <a:endParaRPr lang="zh-CN" altLang="en-US" sz="2400">
              <a:latin typeface="新宋体" panose="02010609030101010101" charset="-122"/>
              <a:ea typeface="新宋体" panose="02010609030101010101" charset="-122"/>
            </a:endParaRPr>
          </a:p>
        </p:txBody>
      </p:sp>
      <p:pic>
        <p:nvPicPr>
          <p:cNvPr id="4" name="图片 3" descr="餐厅咖啡厅"/>
          <p:cNvPicPr>
            <a:picLocks noChangeAspect="1"/>
          </p:cNvPicPr>
          <p:nvPr>
            <p:custDataLst>
              <p:tags r:id="rId1"/>
            </p:custDataLst>
          </p:nvPr>
        </p:nvPicPr>
        <p:blipFill>
          <a:blip r:embed="rId2"/>
          <a:stretch>
            <a:fillRect/>
          </a:stretch>
        </p:blipFill>
        <p:spPr>
          <a:xfrm>
            <a:off x="1219835" y="1227455"/>
            <a:ext cx="9751695" cy="5485130"/>
          </a:xfrm>
          <a:prstGeom prst="roundRect">
            <a:avLst/>
          </a:prstGeom>
          <a:effectLst>
            <a:softEdge rad="63500"/>
          </a:effectLst>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9"/>
          <p:cNvSpPr txBox="1"/>
          <p:nvPr>
            <p:custDataLst>
              <p:tags r:id="rId1"/>
            </p:custDataLst>
          </p:nvPr>
        </p:nvSpPr>
        <p:spPr>
          <a:xfrm>
            <a:off x="888702" y="3575714"/>
            <a:ext cx="2540635" cy="47371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2000" b="1" spc="600">
                <a:solidFill>
                  <a:schemeClr val="lt1"/>
                </a:solidFill>
                <a:uFillTx/>
                <a:latin typeface="Arial" panose="020B0604020202020204" pitchFamily="34" charset="0"/>
                <a:ea typeface="微软雅黑" panose="020B0503020204020204" charset="-122"/>
                <a:sym typeface="Arial" panose="020B0604020202020204" pitchFamily="34" charset="0"/>
              </a:rPr>
              <a:t>CONTENTS</a:t>
            </a:r>
            <a:endParaRPr lang="en-US" altLang="zh-CN" sz="2000" b="1" spc="600">
              <a:solidFill>
                <a:schemeClr val="lt1"/>
              </a:solidFill>
              <a:uFillTx/>
              <a:latin typeface="Arial" panose="020B0604020202020204" pitchFamily="34" charset="0"/>
              <a:ea typeface="微软雅黑" panose="020B0503020204020204" charset="-122"/>
              <a:sym typeface="Arial" panose="020B0604020202020204" pitchFamily="34" charset="0"/>
            </a:endParaRPr>
          </a:p>
        </p:txBody>
      </p:sp>
      <p:sp>
        <p:nvSpPr>
          <p:cNvPr id="7" name="文本框 50"/>
          <p:cNvSpPr txBox="1"/>
          <p:nvPr>
            <p:custDataLst>
              <p:tags r:id="rId2"/>
            </p:custDataLst>
          </p:nvPr>
        </p:nvSpPr>
        <p:spPr>
          <a:xfrm>
            <a:off x="888702" y="2300634"/>
            <a:ext cx="2540635" cy="115506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5400" b="1" spc="600">
                <a:solidFill>
                  <a:schemeClr val="lt1"/>
                </a:solidFill>
                <a:uFillTx/>
                <a:latin typeface="Arial" panose="020B0604020202020204" pitchFamily="34" charset="0"/>
                <a:ea typeface="汉仪旗黑-85S" panose="00020600040101010101" pitchFamily="18" charset="-122"/>
                <a:cs typeface="汉仪旗黑-85S" panose="00020600040101010101" pitchFamily="18" charset="-122"/>
                <a:sym typeface="Arial" panose="020B0604020202020204" pitchFamily="34" charset="0"/>
              </a:rPr>
              <a:t>目 录</a:t>
            </a:r>
            <a:endParaRPr lang="zh-CN" altLang="en-US" sz="5400" b="1" spc="600">
              <a:solidFill>
                <a:schemeClr val="lt1"/>
              </a:solidFill>
              <a:uFillTx/>
              <a:latin typeface="Arial" panose="020B0604020202020204" pitchFamily="34" charset="0"/>
              <a:ea typeface="汉仪旗黑-85S" panose="00020600040101010101" pitchFamily="18" charset="-122"/>
              <a:cs typeface="汉仪旗黑-85S" panose="00020600040101010101" pitchFamily="18" charset="-122"/>
              <a:sym typeface="Arial" panose="020B0604020202020204" pitchFamily="34" charset="0"/>
            </a:endParaRPr>
          </a:p>
        </p:txBody>
      </p:sp>
      <p:sp>
        <p:nvSpPr>
          <p:cNvPr id="3" name="文本框 89"/>
          <p:cNvSpPr txBox="1"/>
          <p:nvPr>
            <p:custDataLst>
              <p:tags r:id="rId3"/>
            </p:custDataLst>
          </p:nvPr>
        </p:nvSpPr>
        <p:spPr>
          <a:xfrm>
            <a:off x="6431280" y="997585"/>
            <a:ext cx="4947285" cy="247650"/>
          </a:xfrm>
          <a:prstGeom prst="rect">
            <a:avLst/>
          </a:prstGeom>
          <a:noFill/>
        </p:spPr>
        <p:txBody>
          <a:bodyPr wrap="square" lIns="91440" tIns="45720" rIns="91440" bIns="0" anchor="b"/>
          <a:p>
            <a:pPr marL="0" lvl="0" indent="0" algn="l">
              <a:lnSpc>
                <a:spcPct val="120000"/>
              </a:lnSpc>
              <a:spcBef>
                <a:spcPts val="0"/>
              </a:spcBef>
              <a:spcAft>
                <a:spcPts val="0"/>
              </a:spcAft>
              <a:buSzPct val="100000"/>
              <a:buFontTx/>
            </a:pPr>
            <a:r>
              <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项目概况</a:t>
            </a:r>
            <a:endPar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5" name="文本框 87"/>
          <p:cNvSpPr txBox="1"/>
          <p:nvPr>
            <p:custDataLst>
              <p:tags r:id="rId4"/>
            </p:custDataLst>
          </p:nvPr>
        </p:nvSpPr>
        <p:spPr>
          <a:xfrm>
            <a:off x="5358828" y="832311"/>
            <a:ext cx="791547" cy="581366"/>
          </a:xfrm>
          <a:prstGeom prst="rect">
            <a:avLst/>
          </a:prstGeom>
          <a:noFill/>
        </p:spPr>
        <p:txBody>
          <a:bodyPr wrap="square" rtlCol="0">
            <a:normAutofit/>
            <a:scene3d>
              <a:camera prst="orthographicFront"/>
              <a:lightRig rig="threePt" dir="t"/>
            </a:scene3d>
            <a:sp3d contourW="12700"/>
          </a:bodyPr>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01</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6" name="直接连接符 88"/>
          <p:cNvCxnSpPr/>
          <p:nvPr>
            <p:custDataLst>
              <p:tags r:id="rId5"/>
            </p:custDataLst>
          </p:nvPr>
        </p:nvCxnSpPr>
        <p:spPr>
          <a:xfrm>
            <a:off x="6195510" y="839087"/>
            <a:ext cx="0" cy="565198"/>
          </a:xfrm>
          <a:prstGeom prst="line">
            <a:avLst/>
          </a:prstGeom>
          <a:ln w="69850">
            <a:solidFill>
              <a:srgbClr val="349FB9"/>
            </a:solidFill>
          </a:ln>
        </p:spPr>
        <p:style>
          <a:lnRef idx="1">
            <a:schemeClr val="accent1"/>
          </a:lnRef>
          <a:fillRef idx="0">
            <a:schemeClr val="accent1"/>
          </a:fillRef>
          <a:effectRef idx="0">
            <a:schemeClr val="accent1"/>
          </a:effectRef>
          <a:fontRef idx="minor">
            <a:schemeClr val="tx1"/>
          </a:fontRef>
        </p:style>
      </p:cxnSp>
      <p:sp>
        <p:nvSpPr>
          <p:cNvPr id="8" name="文本框 74"/>
          <p:cNvSpPr txBox="1"/>
          <p:nvPr>
            <p:custDataLst>
              <p:tags r:id="rId6"/>
            </p:custDataLst>
          </p:nvPr>
        </p:nvSpPr>
        <p:spPr>
          <a:xfrm>
            <a:off x="5358828" y="1776897"/>
            <a:ext cx="791547" cy="581025"/>
          </a:xfrm>
          <a:prstGeom prst="rect">
            <a:avLst/>
          </a:prstGeom>
          <a:noFill/>
        </p:spPr>
        <p:txBody>
          <a:bodyPr wrap="square" rtlCol="0">
            <a:normAutofit/>
            <a:scene3d>
              <a:camera prst="orthographicFront"/>
              <a:lightRig rig="threePt" dir="t"/>
            </a:scene3d>
            <a:sp3d contourW="12700"/>
          </a:bodyPr>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02</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9" name="直接连接符 75"/>
          <p:cNvCxnSpPr/>
          <p:nvPr>
            <p:custDataLst>
              <p:tags r:id="rId7"/>
            </p:custDataLst>
          </p:nvPr>
        </p:nvCxnSpPr>
        <p:spPr>
          <a:xfrm>
            <a:off x="6195510" y="1783554"/>
            <a:ext cx="0" cy="565198"/>
          </a:xfrm>
          <a:prstGeom prst="line">
            <a:avLst/>
          </a:prstGeom>
          <a:ln w="69850">
            <a:solidFill>
              <a:srgbClr val="349FB9"/>
            </a:solidFill>
          </a:ln>
        </p:spPr>
        <p:style>
          <a:lnRef idx="1">
            <a:schemeClr val="accent1"/>
          </a:lnRef>
          <a:fillRef idx="0">
            <a:schemeClr val="accent1"/>
          </a:fillRef>
          <a:effectRef idx="0">
            <a:schemeClr val="accent1"/>
          </a:effectRef>
          <a:fontRef idx="minor">
            <a:schemeClr val="tx1"/>
          </a:fontRef>
        </p:style>
      </p:cxnSp>
      <p:sp>
        <p:nvSpPr>
          <p:cNvPr id="10" name="文本框 79"/>
          <p:cNvSpPr txBox="1"/>
          <p:nvPr>
            <p:custDataLst>
              <p:tags r:id="rId8"/>
            </p:custDataLst>
          </p:nvPr>
        </p:nvSpPr>
        <p:spPr>
          <a:xfrm>
            <a:off x="6431251" y="1828069"/>
            <a:ext cx="4947338" cy="381290"/>
          </a:xfrm>
          <a:prstGeom prst="rect">
            <a:avLst/>
          </a:prstGeom>
          <a:noFill/>
        </p:spPr>
        <p:txBody>
          <a:bodyPr wrap="square" lIns="91440" tIns="45720" rIns="91440" bIns="0" anchor="b">
            <a:normAutofit/>
          </a:bodyPr>
          <a:p>
            <a:pPr marL="0" lvl="0" indent="0" algn="l">
              <a:lnSpc>
                <a:spcPct val="120000"/>
              </a:lnSpc>
              <a:spcBef>
                <a:spcPts val="0"/>
              </a:spcBef>
              <a:spcAft>
                <a:spcPts val="0"/>
              </a:spcAft>
              <a:buSzPct val="100000"/>
              <a:buFontTx/>
            </a:pPr>
            <a:r>
              <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方案介绍</a:t>
            </a:r>
            <a:endPar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2" name="文本框 67"/>
          <p:cNvSpPr txBox="1"/>
          <p:nvPr>
            <p:custDataLst>
              <p:tags r:id="rId9"/>
            </p:custDataLst>
          </p:nvPr>
        </p:nvSpPr>
        <p:spPr>
          <a:xfrm>
            <a:off x="5358828" y="2721142"/>
            <a:ext cx="791547" cy="581025"/>
          </a:xfrm>
          <a:prstGeom prst="rect">
            <a:avLst/>
          </a:prstGeom>
          <a:noFill/>
        </p:spPr>
        <p:txBody>
          <a:bodyPr wrap="square" rtlCol="0">
            <a:normAutofit/>
            <a:scene3d>
              <a:camera prst="orthographicFront"/>
              <a:lightRig rig="threePt" dir="t"/>
            </a:scene3d>
            <a:sp3d contourW="12700"/>
          </a:bodyPr>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03</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13" name="直接连接符 68"/>
          <p:cNvCxnSpPr/>
          <p:nvPr>
            <p:custDataLst>
              <p:tags r:id="rId10"/>
            </p:custDataLst>
          </p:nvPr>
        </p:nvCxnSpPr>
        <p:spPr>
          <a:xfrm>
            <a:off x="6195510" y="2728695"/>
            <a:ext cx="0" cy="565198"/>
          </a:xfrm>
          <a:prstGeom prst="line">
            <a:avLst/>
          </a:prstGeom>
          <a:ln w="69850">
            <a:solidFill>
              <a:srgbClr val="349FB9"/>
            </a:solidFill>
          </a:ln>
        </p:spPr>
        <p:style>
          <a:lnRef idx="1">
            <a:schemeClr val="accent1"/>
          </a:lnRef>
          <a:fillRef idx="0">
            <a:schemeClr val="accent1"/>
          </a:fillRef>
          <a:effectRef idx="0">
            <a:schemeClr val="accent1"/>
          </a:effectRef>
          <a:fontRef idx="minor">
            <a:schemeClr val="tx1"/>
          </a:fontRef>
        </p:style>
      </p:cxnSp>
      <p:sp>
        <p:nvSpPr>
          <p:cNvPr id="14" name="文本框 72"/>
          <p:cNvSpPr txBox="1"/>
          <p:nvPr>
            <p:custDataLst>
              <p:tags r:id="rId11"/>
            </p:custDataLst>
          </p:nvPr>
        </p:nvSpPr>
        <p:spPr>
          <a:xfrm>
            <a:off x="6431290" y="2773210"/>
            <a:ext cx="4947338" cy="381290"/>
          </a:xfrm>
          <a:prstGeom prst="rect">
            <a:avLst/>
          </a:prstGeom>
          <a:noFill/>
        </p:spPr>
        <p:txBody>
          <a:bodyPr wrap="square" lIns="91440" tIns="45720" rIns="91440" bIns="0" anchor="b">
            <a:noAutofit/>
          </a:bodyPr>
          <a:p>
            <a:pPr marL="0" lvl="0" indent="0" algn="l">
              <a:lnSpc>
                <a:spcPct val="120000"/>
              </a:lnSpc>
              <a:spcBef>
                <a:spcPts val="0"/>
              </a:spcBef>
              <a:spcAft>
                <a:spcPts val="0"/>
              </a:spcAft>
              <a:buSzPct val="100000"/>
              <a:buFontTx/>
            </a:pPr>
            <a:r>
              <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产品展示</a:t>
            </a:r>
            <a:endPar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6" name="文本框 60"/>
          <p:cNvSpPr txBox="1"/>
          <p:nvPr>
            <p:custDataLst>
              <p:tags r:id="rId12"/>
            </p:custDataLst>
          </p:nvPr>
        </p:nvSpPr>
        <p:spPr>
          <a:xfrm>
            <a:off x="5358828" y="3665387"/>
            <a:ext cx="791547" cy="581025"/>
          </a:xfrm>
          <a:prstGeom prst="rect">
            <a:avLst/>
          </a:prstGeom>
          <a:noFill/>
        </p:spPr>
        <p:txBody>
          <a:bodyPr wrap="square" rtlCol="0">
            <a:normAutofit/>
            <a:scene3d>
              <a:camera prst="orthographicFront"/>
              <a:lightRig rig="threePt" dir="t"/>
            </a:scene3d>
            <a:sp3d contourW="12700"/>
          </a:bodyPr>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04</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17" name="直接连接符 61"/>
          <p:cNvCxnSpPr/>
          <p:nvPr>
            <p:custDataLst>
              <p:tags r:id="rId13"/>
            </p:custDataLst>
          </p:nvPr>
        </p:nvCxnSpPr>
        <p:spPr>
          <a:xfrm>
            <a:off x="6195510" y="3673162"/>
            <a:ext cx="0" cy="565198"/>
          </a:xfrm>
          <a:prstGeom prst="line">
            <a:avLst/>
          </a:prstGeom>
          <a:ln w="69850">
            <a:solidFill>
              <a:srgbClr val="349FB9"/>
            </a:solidFill>
          </a:ln>
        </p:spPr>
        <p:style>
          <a:lnRef idx="1">
            <a:schemeClr val="accent1"/>
          </a:lnRef>
          <a:fillRef idx="0">
            <a:schemeClr val="accent1"/>
          </a:fillRef>
          <a:effectRef idx="0">
            <a:schemeClr val="accent1"/>
          </a:effectRef>
          <a:fontRef idx="minor">
            <a:schemeClr val="tx1"/>
          </a:fontRef>
        </p:style>
      </p:cxnSp>
      <p:sp>
        <p:nvSpPr>
          <p:cNvPr id="18" name="文本框 63"/>
          <p:cNvSpPr txBox="1"/>
          <p:nvPr>
            <p:custDataLst>
              <p:tags r:id="rId14"/>
            </p:custDataLst>
          </p:nvPr>
        </p:nvSpPr>
        <p:spPr>
          <a:xfrm>
            <a:off x="6431290" y="3718312"/>
            <a:ext cx="4947338" cy="381290"/>
          </a:xfrm>
          <a:prstGeom prst="rect">
            <a:avLst/>
          </a:prstGeom>
          <a:noFill/>
        </p:spPr>
        <p:txBody>
          <a:bodyPr wrap="square" lIns="91440" tIns="45720" rIns="91440" bIns="0" anchor="b">
            <a:noAutofit/>
          </a:bodyPr>
          <a:p>
            <a:pPr marL="0" lvl="0" indent="0" algn="l">
              <a:lnSpc>
                <a:spcPct val="120000"/>
              </a:lnSpc>
              <a:spcBef>
                <a:spcPts val="0"/>
              </a:spcBef>
              <a:spcAft>
                <a:spcPts val="0"/>
              </a:spcAft>
              <a:buSzPct val="100000"/>
              <a:buFontTx/>
            </a:pPr>
            <a:r>
              <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效果图预览</a:t>
            </a:r>
            <a:endPar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20" name="文本框 55"/>
          <p:cNvSpPr txBox="1"/>
          <p:nvPr>
            <p:custDataLst>
              <p:tags r:id="rId15"/>
            </p:custDataLst>
          </p:nvPr>
        </p:nvSpPr>
        <p:spPr>
          <a:xfrm>
            <a:off x="5358828" y="4609632"/>
            <a:ext cx="791547" cy="581025"/>
          </a:xfrm>
          <a:prstGeom prst="rect">
            <a:avLst/>
          </a:prstGeom>
          <a:noFill/>
        </p:spPr>
        <p:txBody>
          <a:bodyPr wrap="square" rtlCol="0">
            <a:normAutofit/>
            <a:scene3d>
              <a:camera prst="orthographicFront"/>
              <a:lightRig rig="threePt" dir="t"/>
            </a:scene3d>
            <a:sp3d contourW="12700"/>
          </a:bodyPr>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05</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21" name="直接连接符 56"/>
          <p:cNvCxnSpPr/>
          <p:nvPr>
            <p:custDataLst>
              <p:tags r:id="rId16"/>
            </p:custDataLst>
          </p:nvPr>
        </p:nvCxnSpPr>
        <p:spPr>
          <a:xfrm>
            <a:off x="6195510" y="4617629"/>
            <a:ext cx="0" cy="565198"/>
          </a:xfrm>
          <a:prstGeom prst="line">
            <a:avLst/>
          </a:prstGeom>
          <a:ln w="69850">
            <a:solidFill>
              <a:srgbClr val="349FB9"/>
            </a:solidFill>
          </a:ln>
        </p:spPr>
        <p:style>
          <a:lnRef idx="1">
            <a:schemeClr val="accent1"/>
          </a:lnRef>
          <a:fillRef idx="0">
            <a:schemeClr val="accent1"/>
          </a:fillRef>
          <a:effectRef idx="0">
            <a:schemeClr val="accent1"/>
          </a:effectRef>
          <a:fontRef idx="minor">
            <a:schemeClr val="tx1"/>
          </a:fontRef>
        </p:style>
      </p:cxnSp>
      <p:sp>
        <p:nvSpPr>
          <p:cNvPr id="22" name="文本框 58"/>
          <p:cNvSpPr txBox="1"/>
          <p:nvPr>
            <p:custDataLst>
              <p:tags r:id="rId17"/>
            </p:custDataLst>
          </p:nvPr>
        </p:nvSpPr>
        <p:spPr>
          <a:xfrm>
            <a:off x="6431251" y="4664050"/>
            <a:ext cx="4947338" cy="381290"/>
          </a:xfrm>
          <a:prstGeom prst="rect">
            <a:avLst/>
          </a:prstGeom>
          <a:noFill/>
        </p:spPr>
        <p:txBody>
          <a:bodyPr wrap="square" lIns="91440" tIns="45720" rIns="91440" bIns="0" anchor="b">
            <a:noAutofit/>
          </a:bodyPr>
          <a:p>
            <a:pPr marL="0" lvl="0" indent="0" algn="l">
              <a:lnSpc>
                <a:spcPct val="120000"/>
              </a:lnSpc>
              <a:spcBef>
                <a:spcPts val="0"/>
              </a:spcBef>
              <a:spcAft>
                <a:spcPts val="0"/>
              </a:spcAft>
              <a:buSzPct val="100000"/>
              <a:buFontTx/>
            </a:pPr>
            <a:r>
              <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造价预算</a:t>
            </a:r>
            <a:endPar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51" name="文本框 50"/>
          <p:cNvSpPr txBox="1"/>
          <p:nvPr>
            <p:custDataLst>
              <p:tags r:id="rId18"/>
            </p:custDataLst>
          </p:nvPr>
        </p:nvSpPr>
        <p:spPr>
          <a:xfrm>
            <a:off x="5358828" y="5553877"/>
            <a:ext cx="791547" cy="581025"/>
          </a:xfrm>
          <a:prstGeom prst="rect">
            <a:avLst/>
          </a:prstGeom>
          <a:noFill/>
        </p:spPr>
        <p:txBody>
          <a:bodyPr wrap="square" rtlCol="0">
            <a:normAutofit/>
            <a:scene3d>
              <a:camera prst="orthographicFront"/>
              <a:lightRig rig="threePt" dir="t"/>
            </a:scene3d>
            <a:sp3d contourW="12700"/>
          </a:bodyPr>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06</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52" name="直接连接符 51"/>
          <p:cNvCxnSpPr/>
          <p:nvPr>
            <p:custDataLst>
              <p:tags r:id="rId19"/>
            </p:custDataLst>
          </p:nvPr>
        </p:nvCxnSpPr>
        <p:spPr>
          <a:xfrm>
            <a:off x="6195510" y="5562097"/>
            <a:ext cx="0" cy="565198"/>
          </a:xfrm>
          <a:prstGeom prst="line">
            <a:avLst/>
          </a:prstGeom>
          <a:ln w="69850">
            <a:solidFill>
              <a:srgbClr val="349FB9"/>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custDataLst>
              <p:tags r:id="rId20"/>
            </p:custDataLst>
          </p:nvPr>
        </p:nvSpPr>
        <p:spPr>
          <a:xfrm>
            <a:off x="6430616" y="5562162"/>
            <a:ext cx="4947338" cy="381290"/>
          </a:xfrm>
          <a:prstGeom prst="rect">
            <a:avLst/>
          </a:prstGeom>
          <a:noFill/>
        </p:spPr>
        <p:txBody>
          <a:bodyPr wrap="square" lIns="91440" tIns="45720" rIns="91440" bIns="0" anchor="b"/>
          <a:p>
            <a:pPr lvl="0" algn="l">
              <a:lnSpc>
                <a:spcPct val="120000"/>
              </a:lnSpc>
              <a:buClrTx/>
              <a:buSzTx/>
              <a:buFontTx/>
            </a:pPr>
            <a:r>
              <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案例展示</a:t>
            </a:r>
            <a:endParaRPr lang="zh-CN" altLang="en-US" b="1" spc="20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Tree>
    <p:custDataLst>
      <p:tags r:id="rId2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3030" y="0"/>
            <a:ext cx="1457960"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造价预算</a:t>
            </a:r>
            <a:endParaRPr lang="zh-CN" altLang="en-US" sz="2400">
              <a:latin typeface="新宋体" panose="02010609030101010101" charset="-122"/>
              <a:ea typeface="新宋体" panose="02010609030101010101" charset="-122"/>
            </a:endParaRPr>
          </a:p>
        </p:txBody>
      </p:sp>
      <p:graphicFrame>
        <p:nvGraphicFramePr>
          <p:cNvPr id="13" name="表格 12"/>
          <p:cNvGraphicFramePr/>
          <p:nvPr>
            <p:custDataLst>
              <p:tags r:id="rId1"/>
            </p:custDataLst>
          </p:nvPr>
        </p:nvGraphicFramePr>
        <p:xfrm>
          <a:off x="215900" y="697865"/>
          <a:ext cx="11760200" cy="6160135"/>
        </p:xfrm>
        <a:graphic>
          <a:graphicData uri="http://schemas.openxmlformats.org/drawingml/2006/table">
            <a:tbl>
              <a:tblPr/>
              <a:tblGrid>
                <a:gridCol w="320040"/>
                <a:gridCol w="1046480"/>
                <a:gridCol w="1000125"/>
                <a:gridCol w="6885940"/>
                <a:gridCol w="320040"/>
                <a:gridCol w="419735"/>
                <a:gridCol w="723900"/>
                <a:gridCol w="723900"/>
                <a:gridCol w="320040"/>
              </a:tblGrid>
              <a:tr h="267970">
                <a:tc>
                  <a:txBody>
                    <a:bodyPr/>
                    <a:p>
                      <a:pPr indent="0" algn="ctr">
                        <a:lnSpc>
                          <a:spcPct val="120000"/>
                        </a:lnSpc>
                        <a:spcBef>
                          <a:spcPts val="0"/>
                        </a:spcBef>
                        <a:spcAft>
                          <a:spcPts val="0"/>
                        </a:spcAft>
                        <a:buNone/>
                      </a:pPr>
                      <a:r>
                        <a:rPr lang="zh-CN" sz="1000" b="1" spc="60">
                          <a:solidFill>
                            <a:srgbClr val="646464"/>
                          </a:solidFill>
                          <a:latin typeface="微软雅黑" panose="020B0503020204020204" charset="-122"/>
                          <a:ea typeface="微软雅黑" panose="020B0503020204020204" charset="-122"/>
                        </a:rPr>
                        <a:t>序号</a:t>
                      </a:r>
                      <a:endParaRPr lang="zh-CN" sz="1000" b="1"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1" spc="60">
                          <a:solidFill>
                            <a:srgbClr val="646464"/>
                          </a:solidFill>
                          <a:latin typeface="微软雅黑" panose="020B0503020204020204" charset="-122"/>
                          <a:ea typeface="微软雅黑" panose="020B0503020204020204" charset="-122"/>
                        </a:rPr>
                        <a:t>项目名称</a:t>
                      </a:r>
                      <a:endParaRPr lang="zh-CN" sz="1000" b="1"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1" spc="60">
                          <a:solidFill>
                            <a:srgbClr val="646464"/>
                          </a:solidFill>
                          <a:latin typeface="微软雅黑" panose="020B0503020204020204" charset="-122"/>
                          <a:ea typeface="微软雅黑" panose="020B0503020204020204" charset="-122"/>
                        </a:rPr>
                        <a:t>产品规格</a:t>
                      </a:r>
                      <a:endParaRPr lang="zh-CN" sz="1000" b="1"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1" spc="60">
                          <a:solidFill>
                            <a:srgbClr val="646464"/>
                          </a:solidFill>
                          <a:latin typeface="微软雅黑" panose="020B0503020204020204" charset="-122"/>
                          <a:ea typeface="微软雅黑" panose="020B0503020204020204" charset="-122"/>
                        </a:rPr>
                        <a:t>产品材料说明</a:t>
                      </a:r>
                      <a:endParaRPr lang="zh-CN" sz="1000" b="1"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1" spc="60">
                          <a:solidFill>
                            <a:srgbClr val="646464"/>
                          </a:solidFill>
                          <a:latin typeface="微软雅黑" panose="020B0503020204020204" charset="-122"/>
                          <a:ea typeface="微软雅黑" panose="020B0503020204020204" charset="-122"/>
                        </a:rPr>
                        <a:t>单位</a:t>
                      </a:r>
                      <a:endParaRPr lang="zh-CN" sz="1000" b="1"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1" spc="60">
                          <a:solidFill>
                            <a:srgbClr val="646464"/>
                          </a:solidFill>
                          <a:latin typeface="微软雅黑" panose="020B0503020204020204" charset="-122"/>
                          <a:ea typeface="微软雅黑" panose="020B0503020204020204" charset="-122"/>
                        </a:rPr>
                        <a:t>数量</a:t>
                      </a:r>
                      <a:endParaRPr lang="zh-CN" sz="1000" b="1"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1" spc="60">
                          <a:solidFill>
                            <a:srgbClr val="646464"/>
                          </a:solidFill>
                          <a:latin typeface="微软雅黑" panose="020B0503020204020204" charset="-122"/>
                          <a:ea typeface="微软雅黑" panose="020B0503020204020204" charset="-122"/>
                        </a:rPr>
                        <a:t>单价（元）</a:t>
                      </a:r>
                      <a:endParaRPr lang="zh-CN" sz="1000" b="1"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1" spc="60">
                          <a:solidFill>
                            <a:srgbClr val="646464"/>
                          </a:solidFill>
                          <a:latin typeface="微软雅黑" panose="020B0503020204020204" charset="-122"/>
                          <a:ea typeface="微软雅黑" panose="020B0503020204020204" charset="-122"/>
                        </a:rPr>
                        <a:t>总价（元）</a:t>
                      </a:r>
                      <a:endParaRPr lang="zh-CN" sz="1000" b="1"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1" spc="60">
                          <a:solidFill>
                            <a:srgbClr val="646464"/>
                          </a:solidFill>
                          <a:latin typeface="微软雅黑" panose="020B0503020204020204" charset="-122"/>
                          <a:ea typeface="微软雅黑" panose="020B0503020204020204" charset="-122"/>
                        </a:rPr>
                        <a:t>备注</a:t>
                      </a:r>
                      <a:endParaRPr lang="zh-CN" sz="1000" b="1"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217170">
                <a:tc gridSpan="9">
                  <a:txBody>
                    <a:bodyPr/>
                    <a:p>
                      <a:pPr indent="0" algn="ctr">
                        <a:lnSpc>
                          <a:spcPct val="120000"/>
                        </a:lnSpc>
                        <a:spcBef>
                          <a:spcPts val="0"/>
                        </a:spcBef>
                        <a:spcAft>
                          <a:spcPts val="0"/>
                        </a:spcAft>
                        <a:buNone/>
                      </a:pPr>
                      <a:r>
                        <a:rPr lang="zh-CN" sz="800" b="0" spc="60">
                          <a:solidFill>
                            <a:srgbClr val="404040"/>
                          </a:solidFill>
                          <a:latin typeface="微软雅黑" panose="020B0503020204020204" charset="-122"/>
                          <a:ea typeface="微软雅黑" panose="020B0503020204020204" charset="-122"/>
                        </a:rPr>
                        <a:t>一、码头主体</a:t>
                      </a:r>
                      <a:endParaRPr lang="zh-CN" altLang="en-US" sz="8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hMerge="1">
                  <a:tcPr>
                    <a:lnT w="28575">
                      <a:solidFill>
                        <a:srgbClr val="646464"/>
                      </a:solidFill>
                      <a:prstDash val="solid"/>
                    </a:lnT>
                    <a:lnB w="9525">
                      <a:solidFill>
                        <a:srgbClr val="646464"/>
                      </a:solidFill>
                      <a:prstDash val="sysDash"/>
                    </a:lnB>
                  </a:tcPr>
                </a:tc>
                <a:tc hMerge="1">
                  <a:tcPr>
                    <a:lnT w="28575">
                      <a:solidFill>
                        <a:srgbClr val="646464"/>
                      </a:solidFill>
                      <a:prstDash val="solid"/>
                    </a:lnT>
                    <a:lnB w="9525">
                      <a:solidFill>
                        <a:srgbClr val="646464"/>
                      </a:solidFill>
                      <a:prstDash val="sysDash"/>
                    </a:lnB>
                  </a:tcPr>
                </a:tc>
                <a:tc hMerge="1">
                  <a:tcPr>
                    <a:lnT w="28575">
                      <a:solidFill>
                        <a:srgbClr val="646464"/>
                      </a:solidFill>
                      <a:prstDash val="solid"/>
                    </a:lnT>
                    <a:lnB w="9525">
                      <a:solidFill>
                        <a:srgbClr val="646464"/>
                      </a:solidFill>
                      <a:prstDash val="sysDash"/>
                    </a:lnB>
                  </a:tcPr>
                </a:tc>
                <a:tc hMerge="1">
                  <a:tcPr>
                    <a:lnT w="28575">
                      <a:solidFill>
                        <a:srgbClr val="646464"/>
                      </a:solidFill>
                      <a:prstDash val="solid"/>
                    </a:lnT>
                    <a:lnB w="9525">
                      <a:solidFill>
                        <a:srgbClr val="646464"/>
                      </a:solidFill>
                      <a:prstDash val="sysDash"/>
                    </a:lnB>
                  </a:tcPr>
                </a:tc>
                <a:tc hMerge="1">
                  <a:tcPr>
                    <a:lnT w="28575">
                      <a:solidFill>
                        <a:srgbClr val="646464"/>
                      </a:solidFill>
                      <a:prstDash val="solid"/>
                    </a:lnT>
                    <a:lnB w="9525">
                      <a:solidFill>
                        <a:srgbClr val="646464"/>
                      </a:solidFill>
                      <a:prstDash val="sysDash"/>
                    </a:lnB>
                  </a:tcPr>
                </a:tc>
                <a:tc hMerge="1">
                  <a:tcPr>
                    <a:lnT w="28575">
                      <a:solidFill>
                        <a:srgbClr val="646464"/>
                      </a:solidFill>
                      <a:prstDash val="solid"/>
                    </a:lnT>
                    <a:lnB w="9525">
                      <a:solidFill>
                        <a:srgbClr val="646464"/>
                      </a:solidFill>
                      <a:prstDash val="sysDash"/>
                    </a:lnB>
                  </a:tcPr>
                </a:tc>
                <a:tc hMerge="1">
                  <a:tcPr>
                    <a:lnT w="28575">
                      <a:solidFill>
                        <a:srgbClr val="646464"/>
                      </a:solidFill>
                      <a:prstDash val="solid"/>
                    </a:lnT>
                    <a:lnB w="9525">
                      <a:solidFill>
                        <a:srgbClr val="646464"/>
                      </a:solidFill>
                      <a:prstDash val="sysDash"/>
                    </a:lnB>
                  </a:tcPr>
                </a:tc>
                <a:tc hMerge="1">
                  <a:tcPr>
                    <a:lnR w="9525">
                      <a:solidFill>
                        <a:srgbClr val="646464"/>
                      </a:solidFill>
                      <a:prstDash val="sysDash"/>
                    </a:lnR>
                    <a:lnT w="28575">
                      <a:solidFill>
                        <a:srgbClr val="646464"/>
                      </a:solidFill>
                      <a:prstDash val="solid"/>
                    </a:lnT>
                    <a:lnB w="9525">
                      <a:solidFill>
                        <a:srgbClr val="646464"/>
                      </a:solidFill>
                      <a:prstDash val="sysDash"/>
                    </a:lnB>
                  </a:tcPr>
                </a:tc>
              </a:tr>
              <a:tr h="1819275">
                <a:tc>
                  <a:txBody>
                    <a:bodyPr/>
                    <a:p>
                      <a:pPr indent="0" algn="ctr">
                        <a:lnSpc>
                          <a:spcPct val="120000"/>
                        </a:lnSpc>
                        <a:spcBef>
                          <a:spcPts val="0"/>
                        </a:spcBef>
                        <a:spcAft>
                          <a:spcPts val="0"/>
                        </a:spcAft>
                        <a:buNone/>
                      </a:pPr>
                      <a:r>
                        <a:rPr lang="en-US" sz="800" b="0" spc="60">
                          <a:solidFill>
                            <a:srgbClr val="646464"/>
                          </a:solidFill>
                          <a:latin typeface="微软雅黑" panose="020B0503020204020204" charset="-122"/>
                          <a:ea typeface="微软雅黑" panose="020B0503020204020204" charset="-122"/>
                        </a:rPr>
                        <a:t>1</a:t>
                      </a:r>
                      <a:endParaRPr lang="en-US" altLang="en-US" sz="800" b="0"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浮体</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（HMWHDPE</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浮箱）</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1200*800*550mm</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1.材质：全新高分子高密度聚乙烯树脂HMWHDPE，添加抗紫外线材料、抗静电抗老化色母、防腐蚀、纯度高、抗氧化剂、耐酸碱、耐高低温、抗撞击性能强</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2.结构：箱体采用整体滚塑成型工艺，壁厚5mm，无缝、不透水，内部填充聚苯乙烯泡沫EPS，15kg/m³</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3.颜色：黑色</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4.单个浮体重量约为35Kg</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5.承载浮力约：450kg/㎡</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6.根据项目实际建造情况，按实际拼接需求量配送浮体组装所需橡胶块等配件</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7.包括产品材料、产品制作、二次搬运、水上工人安装、水上特殊环境情况安全施工、水下安全施工、水上二次搬运等费用，不包括陆地运输、吊装、水上机械、增值税费用</a:t>
                      </a:r>
                      <a:endParaRPr lang="zh-CN" altLang="en-US" sz="10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rPr>
                        <a:t>个</a:t>
                      </a:r>
                      <a:endParaRPr lang="zh-CN"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104</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750.00</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78,000.00</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endParaRPr lang="en-US" altLang="en-US" sz="8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r>
              <a:tr h="1819275">
                <a:tc>
                  <a:txBody>
                    <a:bodyPr/>
                    <a:p>
                      <a:pPr indent="0" algn="ctr">
                        <a:lnSpc>
                          <a:spcPct val="120000"/>
                        </a:lnSpc>
                        <a:spcBef>
                          <a:spcPts val="0"/>
                        </a:spcBef>
                        <a:spcAft>
                          <a:spcPts val="0"/>
                        </a:spcAft>
                        <a:buNone/>
                      </a:pPr>
                      <a:r>
                        <a:rPr lang="en-US" sz="800" b="0" spc="60">
                          <a:solidFill>
                            <a:srgbClr val="646464"/>
                          </a:solidFill>
                          <a:latin typeface="微软雅黑" panose="020B0503020204020204" charset="-122"/>
                          <a:ea typeface="微软雅黑" panose="020B0503020204020204" charset="-122"/>
                        </a:rPr>
                        <a:t>2</a:t>
                      </a:r>
                      <a:endParaRPr lang="en-US" altLang="en-US" sz="800" b="0"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浮体</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（HMWHDPE</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浮箱）</a:t>
                      </a:r>
                      <a:endParaRPr lang="zh-CN" altLang="en-US" sz="10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1200*800*1050mm</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1.材质：全新高分子高密度聚乙烯树脂HMWHDPE，添加抗紫外线材料、抗静电抗老化色母、防腐蚀、纯度高、抗氧化剂、耐酸碱、耐高低温、抗撞击性能强</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2.结构：箱体采用整体滚塑成型工艺，壁厚5mm，无缝、不透水，内部填充聚苯乙烯泡沫EPS，15kg/m³</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3.颜色：黑色</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4.单个浮体重量约为35Kg</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5.承载浮力约：450kg/㎡</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6.根据项目实际建造情况，按实际拼接需求量配送浮体组装所需橡胶块等配件</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7.包括产品材料、产品制作、二次搬运、水上工人安装、水上特殊环境情况安全施工、水下安全施工、水上二次搬运等费用，不包括陆地运输、吊装、水上机械、增值税费用</a:t>
                      </a:r>
                      <a:endParaRPr lang="zh-CN" altLang="en-US" sz="10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rPr>
                        <a:t>个</a:t>
                      </a:r>
                      <a:endParaRPr lang="zh-CN"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112</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1,350.00</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151,200.00</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8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r>
              <a:tr h="1017905">
                <a:tc>
                  <a:txBody>
                    <a:bodyPr/>
                    <a:p>
                      <a:pPr indent="0" algn="ctr">
                        <a:lnSpc>
                          <a:spcPct val="120000"/>
                        </a:lnSpc>
                        <a:spcBef>
                          <a:spcPts val="0"/>
                        </a:spcBef>
                        <a:spcAft>
                          <a:spcPts val="0"/>
                        </a:spcAft>
                        <a:buNone/>
                      </a:pPr>
                      <a:r>
                        <a:rPr lang="en-US" sz="800" b="0" spc="60">
                          <a:solidFill>
                            <a:srgbClr val="646464"/>
                          </a:solidFill>
                          <a:latin typeface="微软雅黑" panose="020B0503020204020204" charset="-122"/>
                          <a:ea typeface="微软雅黑" panose="020B0503020204020204" charset="-122"/>
                        </a:rPr>
                        <a:t>3</a:t>
                      </a:r>
                      <a:endParaRPr lang="en-US" altLang="en-US" sz="800" b="0"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rPr>
                        <a:t>码头及平台主架结构</a:t>
                      </a:r>
                      <a:endParaRPr lang="zh-CN" sz="1000" b="0" spc="6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rPr>
                        <a:t>（钢质主架和龙骨）</a:t>
                      </a:r>
                      <a:endParaRPr lang="zh-CN"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16#+10#+60*40mm+50*50*3mm</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1.材质：国标热镀锌槽钢、国标热镀锌方管</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2.结构：码头及平台主次梁框架采用16#国标热镀锌槽；辅助次梁为10#国标热镀锌槽钢，分布在浮箱两侧；龙骨为60*40*3mm国标热镀锌方管间距@400mm；50*50*3mm角钢钢架斜撑固定两根辅助次梁之间</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3.包括材料、焊接、防腐、防锈、抛光、打磨、损耗、水上特殊环境安全施工、工人安装、二次搬运、特殊异形处理等费用，不包括陆地运输、吊装、增值税费用</a:t>
                      </a:r>
                      <a:endParaRPr lang="zh-CN" altLang="en-US" sz="10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rPr>
                        <a:t>㎡</a:t>
                      </a:r>
                      <a:endParaRPr lang="zh-CN"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491.00</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550.00</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270,050.00</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endParaRPr lang="en-US" altLang="en-US" sz="8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r>
              <a:tr h="1018540">
                <a:tc>
                  <a:txBody>
                    <a:bodyPr/>
                    <a:p>
                      <a:pPr indent="0" algn="ctr">
                        <a:lnSpc>
                          <a:spcPct val="120000"/>
                        </a:lnSpc>
                        <a:spcBef>
                          <a:spcPts val="0"/>
                        </a:spcBef>
                        <a:spcAft>
                          <a:spcPts val="0"/>
                        </a:spcAft>
                        <a:buNone/>
                      </a:pPr>
                      <a:r>
                        <a:rPr lang="en-US" sz="800" b="0" spc="60">
                          <a:solidFill>
                            <a:srgbClr val="646464"/>
                          </a:solidFill>
                          <a:latin typeface="微软雅黑" panose="020B0503020204020204" charset="-122"/>
                          <a:ea typeface="微软雅黑" panose="020B0503020204020204" charset="-122"/>
                        </a:rPr>
                        <a:t>4</a:t>
                      </a:r>
                      <a:endParaRPr lang="en-US" altLang="en-US" sz="800" b="0" spc="60">
                        <a:solidFill>
                          <a:srgbClr val="646464"/>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rPr>
                        <a:t>面层</a:t>
                      </a:r>
                      <a:endParaRPr lang="zh-CN" sz="1000" b="0" spc="60">
                        <a:solidFill>
                          <a:srgbClr val="404040"/>
                        </a:solidFill>
                        <a:latin typeface="微软雅黑" panose="020B0503020204020204" charset="-122"/>
                        <a:ea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rPr>
                        <a:t>（环保户外专用二代实心共挤木地板）</a:t>
                      </a:r>
                      <a:endParaRPr lang="zh-CN"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140*23mm</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1.材质：高强度耐腐蚀耐酸碱抗紫外线环保户外专用二代实心共挤木</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2.颜色：甲方指定颜色及木纹</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3.根据面层使用情况配送相应数量地板专用抗压耐磨五金固定连接件</a:t>
                      </a:r>
                      <a:endParaRPr lang="zh-CN" sz="1000" b="0" spc="6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cs typeface="微软雅黑" panose="020B0503020204020204" charset="-122"/>
                        </a:rPr>
                        <a:t>4.包括施工损耗、收边、二次搬运、水上工人安装、水上特殊环境情况安全施工、水下安全施工、水上二次搬运、吊装、异形处理打磨等费用，不包括陆地运输和增值税费用</a:t>
                      </a:r>
                      <a:endParaRPr lang="zh-CN" altLang="en-US" sz="1000" b="0" spc="60">
                        <a:solidFill>
                          <a:srgbClr val="404040"/>
                        </a:solidFill>
                        <a:latin typeface="微软雅黑" panose="020B0503020204020204" charset="-122"/>
                        <a:ea typeface="微软雅黑" panose="020B0503020204020204" charset="-122"/>
                        <a:cs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000" b="0" spc="60">
                          <a:solidFill>
                            <a:srgbClr val="404040"/>
                          </a:solidFill>
                          <a:latin typeface="微软雅黑" panose="020B0503020204020204" charset="-122"/>
                          <a:ea typeface="微软雅黑" panose="020B0503020204020204" charset="-122"/>
                        </a:rPr>
                        <a:t>㎡</a:t>
                      </a:r>
                      <a:endParaRPr lang="zh-CN"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503</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260.00</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000" b="0" spc="60">
                          <a:solidFill>
                            <a:srgbClr val="404040"/>
                          </a:solidFill>
                          <a:latin typeface="微软雅黑" panose="020B0503020204020204" charset="-122"/>
                          <a:ea typeface="微软雅黑" panose="020B0503020204020204" charset="-122"/>
                        </a:rPr>
                        <a:t>130,780.00</a:t>
                      </a:r>
                      <a:endParaRPr lang="en-US" altLang="en-US" sz="10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800" b="0" spc="60">
                        <a:solidFill>
                          <a:srgbClr val="404040"/>
                        </a:solidFill>
                        <a:latin typeface="微软雅黑" panose="020B0503020204020204" charset="-122"/>
                        <a:ea typeface="微软雅黑" panose="020B0503020204020204"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r>
            </a:tbl>
          </a:graphicData>
        </a:graphic>
      </p:graphicFrame>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3030" y="0"/>
            <a:ext cx="1457960"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造价预算</a:t>
            </a:r>
            <a:endParaRPr lang="zh-CN" altLang="en-US" sz="2400">
              <a:latin typeface="新宋体" panose="02010609030101010101" charset="-122"/>
              <a:ea typeface="新宋体" panose="02010609030101010101" charset="-122"/>
            </a:endParaRPr>
          </a:p>
        </p:txBody>
      </p:sp>
      <p:graphicFrame>
        <p:nvGraphicFramePr>
          <p:cNvPr id="4" name="表格 3"/>
          <p:cNvGraphicFramePr/>
          <p:nvPr>
            <p:custDataLst>
              <p:tags r:id="rId1"/>
            </p:custDataLst>
          </p:nvPr>
        </p:nvGraphicFramePr>
        <p:xfrm>
          <a:off x="467995" y="460375"/>
          <a:ext cx="10969625" cy="5829300"/>
        </p:xfrm>
        <a:graphic>
          <a:graphicData uri="http://schemas.openxmlformats.org/drawingml/2006/table">
            <a:tbl>
              <a:tblPr/>
              <a:tblGrid>
                <a:gridCol w="463550"/>
                <a:gridCol w="1266825"/>
                <a:gridCol w="1101090"/>
                <a:gridCol w="3941445"/>
                <a:gridCol w="924560"/>
                <a:gridCol w="765810"/>
                <a:gridCol w="666750"/>
                <a:gridCol w="937260"/>
                <a:gridCol w="902335"/>
              </a:tblGrid>
              <a:tr h="160655">
                <a:tc gridSpan="9">
                  <a:txBody>
                    <a:bodyPr/>
                    <a:p>
                      <a:pPr indent="0">
                        <a:buNone/>
                      </a:pPr>
                      <a:r>
                        <a:rPr lang="zh-CN" sz="1000" b="1">
                          <a:solidFill>
                            <a:srgbClr val="000000"/>
                          </a:solidFill>
                          <a:latin typeface="Arial" panose="020B0604020202020204" pitchFamily="34" charset="0"/>
                          <a:ea typeface="宋体" panose="02010600030101010101" pitchFamily="2" charset="-122"/>
                        </a:rPr>
                        <a:t>二、附属设施</a:t>
                      </a:r>
                      <a:endParaRPr lang="zh-CN" altLang="en-US" sz="10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300480">
                <a:tc>
                  <a:txBody>
                    <a:bodyPr/>
                    <a:p>
                      <a:pPr indent="0" algn="ctr">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护栏</a:t>
                      </a:r>
                      <a:endParaRPr lang="zh-CN" sz="1200" b="0">
                        <a:solidFill>
                          <a:srgbClr val="000000"/>
                        </a:solidFill>
                        <a:latin typeface="Arial" panose="020B0604020202020204" pitchFamily="34" charset="0"/>
                        <a:ea typeface="宋体" panose="02010600030101010101" pitchFamily="2" charset="-122"/>
                      </a:endParaRPr>
                    </a:p>
                    <a:p>
                      <a:pPr indent="0" algn="ctr">
                        <a:buNone/>
                      </a:pPr>
                      <a:r>
                        <a:rPr lang="zh-CN" sz="1200" b="0">
                          <a:solidFill>
                            <a:srgbClr val="000000"/>
                          </a:solidFill>
                          <a:latin typeface="Arial" panose="020B0604020202020204" pitchFamily="34" charset="0"/>
                          <a:ea typeface="宋体" panose="02010600030101010101" pitchFamily="2" charset="-122"/>
                        </a:rPr>
                        <a:t>（钢质栏杆）</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H=1.2m</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1.材质：国标热镀锌钢材</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2.结构：H=1.2m，60*40*2.5mm国标热镀锌方钢管立柱；80*60*2.5mm国标热镀锌方钢扶手；穿7道φ8mm国标热镀锌钢丝绳作栏杆横档，间距@150mm</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3.包括材料、焊接、防腐、防锈、抛光、打磨、损耗、水上特殊环境安全施工、工人安装、二次搬运、特殊异形处理等费用，不包括陆地运输、吊装、增值税费用</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m</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215</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270.00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58,050.00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909320">
                <a:tc>
                  <a:txBody>
                    <a:bodyPr/>
                    <a:p>
                      <a:pPr indent="0" algn="ctr">
                        <a:buNone/>
                      </a:pPr>
                      <a:r>
                        <a:rPr lang="en-US" sz="1000" b="0">
                          <a:solidFill>
                            <a:srgbClr val="000000"/>
                          </a:solidFill>
                          <a:latin typeface="宋体" panose="02010600030101010101" pitchFamily="2" charset="-122"/>
                        </a:rPr>
                        <a:t>2</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防撞设施</a:t>
                      </a:r>
                      <a:endParaRPr lang="zh-CN" sz="1200" b="0">
                        <a:solidFill>
                          <a:srgbClr val="000000"/>
                        </a:solidFill>
                        <a:latin typeface="Arial" panose="020B0604020202020204" pitchFamily="34" charset="0"/>
                        <a:ea typeface="宋体" panose="02010600030101010101" pitchFamily="2" charset="-122"/>
                      </a:endParaRPr>
                    </a:p>
                    <a:p>
                      <a:pPr indent="0" algn="ctr">
                        <a:buNone/>
                      </a:pPr>
                      <a:r>
                        <a:rPr lang="zh-CN" sz="1200" b="0">
                          <a:solidFill>
                            <a:srgbClr val="000000"/>
                          </a:solidFill>
                          <a:latin typeface="Arial" panose="020B0604020202020204" pitchFamily="34" charset="0"/>
                          <a:ea typeface="宋体" panose="02010600030101010101" pitchFamily="2" charset="-122"/>
                        </a:rPr>
                        <a:t>（橡胶防撞条）</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D105型</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1.材质：三元乙丙橡胶，耐热、耐日光、耐臭氧、耐腐蚀、耐磨损</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2.结构：D型空心</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3.颜色：黑色</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4.包括材料、切割、边角打磨、损耗、安装、二次搬运、水上特殊环境安全施工等费用，不包括陆地运输和增值税费用</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m</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116</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150.00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17,400.00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96265">
                <a:tc>
                  <a:txBody>
                    <a:bodyPr/>
                    <a:p>
                      <a:pPr indent="0" algn="ctr">
                        <a:buNone/>
                      </a:pPr>
                      <a:r>
                        <a:rPr lang="en-US" sz="1000" b="0">
                          <a:solidFill>
                            <a:srgbClr val="000000"/>
                          </a:solidFill>
                          <a:latin typeface="宋体" panose="02010600030101010101" pitchFamily="2" charset="-122"/>
                        </a:rPr>
                        <a:t>3</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系揽设施</a:t>
                      </a:r>
                      <a:endParaRPr lang="zh-CN" sz="1200" b="0">
                        <a:solidFill>
                          <a:srgbClr val="000000"/>
                        </a:solidFill>
                        <a:latin typeface="Arial" panose="020B0604020202020204" pitchFamily="34" charset="0"/>
                        <a:ea typeface="宋体" panose="02010600030101010101" pitchFamily="2" charset="-122"/>
                      </a:endParaRPr>
                    </a:p>
                    <a:p>
                      <a:pPr indent="0" algn="ctr">
                        <a:buNone/>
                      </a:pPr>
                      <a:r>
                        <a:rPr lang="zh-CN" sz="1200" b="0">
                          <a:solidFill>
                            <a:srgbClr val="000000"/>
                          </a:solidFill>
                          <a:latin typeface="Arial" panose="020B0604020202020204" pitchFamily="34" charset="0"/>
                          <a:ea typeface="宋体" panose="02010600030101010101" pitchFamily="2" charset="-122"/>
                        </a:rPr>
                        <a:t>（316不锈钢系船栓）</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310*120mm</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1.材质：国标316不锈耐酸钢</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2.包括材料、安装、二次搬运、水上特殊环境安全施工等费用，不包括陆地运输和增值税费用</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个</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7</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320.00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2,240.00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620520">
                <a:tc>
                  <a:txBody>
                    <a:bodyPr/>
                    <a:p>
                      <a:pPr indent="0" algn="ctr">
                        <a:buNone/>
                      </a:pPr>
                      <a:r>
                        <a:rPr lang="en-US" sz="1000" b="0">
                          <a:solidFill>
                            <a:srgbClr val="000000"/>
                          </a:solidFill>
                          <a:latin typeface="宋体" panose="02010600030101010101" pitchFamily="2" charset="-122"/>
                        </a:rPr>
                        <a:t>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接岸设施</a:t>
                      </a:r>
                      <a:endParaRPr lang="zh-CN" sz="1200" b="0">
                        <a:solidFill>
                          <a:srgbClr val="000000"/>
                        </a:solidFill>
                        <a:latin typeface="Arial" panose="020B0604020202020204" pitchFamily="34" charset="0"/>
                        <a:ea typeface="宋体" panose="02010600030101010101" pitchFamily="2" charset="-122"/>
                      </a:endParaRPr>
                    </a:p>
                    <a:p>
                      <a:pPr indent="0" algn="ctr">
                        <a:buNone/>
                      </a:pPr>
                      <a:r>
                        <a:rPr lang="zh-CN" sz="1200" b="0">
                          <a:solidFill>
                            <a:srgbClr val="000000"/>
                          </a:solidFill>
                          <a:latin typeface="Arial" panose="020B0604020202020204" pitchFamily="34" charset="0"/>
                          <a:ea typeface="宋体" panose="02010600030101010101" pitchFamily="2" charset="-122"/>
                        </a:rPr>
                        <a:t>（镀锌钢质主架引桥）</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12*1.2m</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1.材质：国标热镀锌钢材</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2.结构：80*80*5mm国标热镀锌方管主梁框架；50*50*3mm国标热镀锌方管辅助主次梁，辅助主梁间距@1000mm，辅助次梁间距@300mm；2道50*20*2mm栏杆横道；40*40*3mm国标热镀锌方管栏杆支撑，平均间距@987mm；60*40*3mm国标热镀锌方管栏杆扶手</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3.包括材料、焊接、防腐、防锈、抛光、打磨、损耗、水上特殊环境安全施工、工人安装、二次搬运、特殊异形处理等费用，不包括陆地运输、吊装、增值税费用</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座</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2</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13,500.00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27,000.00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1895">
                <a:tc>
                  <a:txBody>
                    <a:bodyPr/>
                    <a:p>
                      <a:pPr indent="0" algn="ctr">
                        <a:buNone/>
                      </a:pPr>
                      <a:r>
                        <a:rPr lang="en-US" sz="1000" b="0">
                          <a:solidFill>
                            <a:srgbClr val="000000"/>
                          </a:solidFill>
                          <a:latin typeface="宋体" panose="02010600030101010101" pitchFamily="2" charset="-122"/>
                        </a:rPr>
                        <a:t>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滑轨</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HW200*200型</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200" b="0">
                          <a:solidFill>
                            <a:srgbClr val="000000"/>
                          </a:solidFill>
                          <a:latin typeface="Arial" panose="020B0604020202020204" pitchFamily="34" charset="0"/>
                          <a:ea typeface="宋体" panose="02010600030101010101" pitchFamily="2" charset="-122"/>
                        </a:rPr>
                        <a:t>1.材料：国标热镀锌钢材</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2.结构：腹板高度200mm，翼缘宽度200mm，宽翼缘工字钢，6m滑槽；含相应滑轨安装所需底座、化学胀栓及镀锌钢质骨架、尼龙滚轮等组件</a:t>
                      </a:r>
                      <a:endParaRPr lang="zh-CN" sz="1200" b="0">
                        <a:solidFill>
                          <a:srgbClr val="000000"/>
                        </a:solidFill>
                        <a:latin typeface="Arial" panose="020B0604020202020204" pitchFamily="34" charset="0"/>
                        <a:ea typeface="宋体" panose="02010600030101010101" pitchFamily="2" charset="-122"/>
                      </a:endParaRPr>
                    </a:p>
                    <a:p>
                      <a:pPr indent="0">
                        <a:buNone/>
                      </a:pPr>
                      <a:r>
                        <a:rPr lang="zh-CN" sz="1200" b="0">
                          <a:solidFill>
                            <a:srgbClr val="000000"/>
                          </a:solidFill>
                          <a:latin typeface="Arial" panose="020B0604020202020204" pitchFamily="34" charset="0"/>
                          <a:ea typeface="宋体" panose="02010600030101010101" pitchFamily="2" charset="-122"/>
                        </a:rPr>
                        <a:t>3.包括材料、焊接、防腐、防锈、抛光、打磨、损耗、水上特殊环境安全施工、工人安装、二次搬运、特殊异形处理等费用，不包括陆地运输、吊装、增值税费用</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200" b="0">
                          <a:solidFill>
                            <a:srgbClr val="000000"/>
                          </a:solidFill>
                          <a:latin typeface="Arial" panose="020B0604020202020204" pitchFamily="34" charset="0"/>
                          <a:ea typeface="宋体" panose="02010600030101010101" pitchFamily="2" charset="-122"/>
                        </a:rPr>
                        <a:t>套</a:t>
                      </a:r>
                      <a:endParaRPr lang="zh-CN" altLang="en-US" sz="12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rPr>
                        <a:t>8</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3,200.00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200" b="0">
                          <a:solidFill>
                            <a:srgbClr val="000000"/>
                          </a:solidFill>
                          <a:latin typeface="宋体" panose="02010600030101010101" pitchFamily="2" charset="-122"/>
                        </a:rPr>
                        <a:t> 25,600.00 </a:t>
                      </a:r>
                      <a:endParaRPr lang="en-US" altLang="en-US" sz="12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3030" y="0"/>
            <a:ext cx="1457960"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造价预算</a:t>
            </a:r>
            <a:endParaRPr lang="zh-CN" altLang="en-US" sz="2400">
              <a:latin typeface="新宋体" panose="02010609030101010101" charset="-122"/>
              <a:ea typeface="新宋体" panose="02010609030101010101" charset="-122"/>
            </a:endParaRPr>
          </a:p>
        </p:txBody>
      </p:sp>
      <p:graphicFrame>
        <p:nvGraphicFramePr>
          <p:cNvPr id="2" name="表格 1"/>
          <p:cNvGraphicFramePr/>
          <p:nvPr>
            <p:custDataLst>
              <p:tags r:id="rId1"/>
            </p:custDataLst>
          </p:nvPr>
        </p:nvGraphicFramePr>
        <p:xfrm>
          <a:off x="112395" y="685800"/>
          <a:ext cx="11950700" cy="5990590"/>
        </p:xfrm>
        <a:graphic>
          <a:graphicData uri="http://schemas.openxmlformats.org/drawingml/2006/table">
            <a:tbl>
              <a:tblPr/>
              <a:tblGrid>
                <a:gridCol w="219075"/>
                <a:gridCol w="503555"/>
                <a:gridCol w="502285"/>
                <a:gridCol w="7458710"/>
                <a:gridCol w="601345"/>
                <a:gridCol w="571500"/>
                <a:gridCol w="753745"/>
                <a:gridCol w="1121410"/>
                <a:gridCol w="219075"/>
              </a:tblGrid>
              <a:tr h="754380">
                <a:tc gridSpan="9">
                  <a:txBody>
                    <a:bodyPr/>
                    <a:p>
                      <a:pPr indent="0" algn="ctr">
                        <a:lnSpc>
                          <a:spcPct val="120000"/>
                        </a:lnSpc>
                        <a:spcBef>
                          <a:spcPts val="0"/>
                        </a:spcBef>
                        <a:spcAft>
                          <a:spcPts val="0"/>
                        </a:spcAft>
                        <a:buNone/>
                      </a:pPr>
                      <a:r>
                        <a:rPr lang="zh-CN" sz="1200" b="1" spc="60">
                          <a:solidFill>
                            <a:srgbClr val="646464"/>
                          </a:solidFill>
                          <a:latin typeface="新宋体" panose="02010609030101010101" charset="-122"/>
                          <a:ea typeface="新宋体" panose="02010609030101010101" charset="-122"/>
                        </a:rPr>
                        <a:t>三、水上房屋</a:t>
                      </a:r>
                      <a:endParaRPr lang="zh-CN" altLang="en-US" sz="1200" b="1"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hMerge="1">
                  <a:tcPr>
                    <a:lnT w="9525">
                      <a:solidFill>
                        <a:srgbClr val="646464"/>
                      </a:solidFill>
                      <a:prstDash val="sysDash"/>
                    </a:lnT>
                    <a:lnB w="28575">
                      <a:solidFill>
                        <a:srgbClr val="646464"/>
                      </a:solidFill>
                      <a:prstDash val="solid"/>
                    </a:lnB>
                  </a:tcPr>
                </a:tc>
                <a:tc hMerge="1">
                  <a:tcPr>
                    <a:lnT w="9525">
                      <a:solidFill>
                        <a:srgbClr val="646464"/>
                      </a:solidFill>
                      <a:prstDash val="sysDash"/>
                    </a:lnT>
                    <a:lnB w="28575">
                      <a:solidFill>
                        <a:srgbClr val="646464"/>
                      </a:solidFill>
                      <a:prstDash val="solid"/>
                    </a:lnB>
                  </a:tcPr>
                </a:tc>
                <a:tc hMerge="1">
                  <a:tcPr>
                    <a:lnT w="9525">
                      <a:solidFill>
                        <a:srgbClr val="646464"/>
                      </a:solidFill>
                      <a:prstDash val="sysDash"/>
                    </a:lnT>
                    <a:lnB w="28575">
                      <a:solidFill>
                        <a:srgbClr val="646464"/>
                      </a:solidFill>
                      <a:prstDash val="solid"/>
                    </a:lnB>
                  </a:tcPr>
                </a:tc>
                <a:tc hMerge="1">
                  <a:tcPr>
                    <a:lnT w="9525">
                      <a:solidFill>
                        <a:srgbClr val="646464"/>
                      </a:solidFill>
                      <a:prstDash val="sysDash"/>
                    </a:lnT>
                    <a:lnB w="28575">
                      <a:solidFill>
                        <a:srgbClr val="646464"/>
                      </a:solidFill>
                      <a:prstDash val="solid"/>
                    </a:lnB>
                  </a:tcPr>
                </a:tc>
                <a:tc hMerge="1">
                  <a:tcPr>
                    <a:lnT w="9525">
                      <a:solidFill>
                        <a:srgbClr val="646464"/>
                      </a:solidFill>
                      <a:prstDash val="sysDash"/>
                    </a:lnT>
                    <a:lnB w="28575">
                      <a:solidFill>
                        <a:srgbClr val="646464"/>
                      </a:solidFill>
                      <a:prstDash val="solid"/>
                    </a:lnB>
                  </a:tcPr>
                </a:tc>
                <a:tc hMerge="1">
                  <a:tcPr>
                    <a:lnT w="9525">
                      <a:solidFill>
                        <a:srgbClr val="646464"/>
                      </a:solidFill>
                      <a:prstDash val="sysDash"/>
                    </a:lnT>
                    <a:lnB w="28575">
                      <a:solidFill>
                        <a:srgbClr val="646464"/>
                      </a:solidFill>
                      <a:prstDash val="solid"/>
                    </a:lnB>
                  </a:tcPr>
                </a:tc>
                <a:tc hMerge="1">
                  <a:tcPr>
                    <a:lnT w="9525">
                      <a:solidFill>
                        <a:srgbClr val="646464"/>
                      </a:solidFill>
                      <a:prstDash val="sysDash"/>
                    </a:lnT>
                    <a:lnB w="28575">
                      <a:solidFill>
                        <a:srgbClr val="646464"/>
                      </a:solidFill>
                      <a:prstDash val="solid"/>
                    </a:lnB>
                  </a:tcPr>
                </a:tc>
                <a:tc hMerge="1">
                  <a:tcPr>
                    <a:lnR w="9525">
                      <a:solidFill>
                        <a:srgbClr val="646464"/>
                      </a:solidFill>
                      <a:prstDash val="sysDash"/>
                    </a:lnR>
                    <a:lnT w="9525">
                      <a:solidFill>
                        <a:srgbClr val="646464"/>
                      </a:solidFill>
                      <a:prstDash val="sysDash"/>
                    </a:lnT>
                    <a:lnB w="28575">
                      <a:solidFill>
                        <a:srgbClr val="646464"/>
                      </a:solidFill>
                      <a:prstDash val="solid"/>
                    </a:lnB>
                  </a:tcPr>
                </a:tc>
              </a:tr>
              <a:tr h="1418590">
                <a:tc>
                  <a:txBody>
                    <a:bodyPr/>
                    <a:p>
                      <a:pPr indent="0" algn="ctr">
                        <a:lnSpc>
                          <a:spcPct val="120000"/>
                        </a:lnSpc>
                        <a:spcBef>
                          <a:spcPts val="0"/>
                        </a:spcBef>
                        <a:spcAft>
                          <a:spcPts val="0"/>
                        </a:spcAft>
                        <a:buNone/>
                      </a:pPr>
                      <a:r>
                        <a:rPr lang="en-US" sz="1200" b="1" spc="60">
                          <a:solidFill>
                            <a:srgbClr val="646464"/>
                          </a:solidFill>
                          <a:latin typeface="新宋体" panose="02010609030101010101" charset="-122"/>
                          <a:ea typeface="新宋体" panose="02010609030101010101" charset="-122"/>
                        </a:rPr>
                        <a:t>1</a:t>
                      </a:r>
                      <a:endParaRPr lang="en-US" sz="1200" b="1"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200" b="1" spc="60">
                          <a:solidFill>
                            <a:srgbClr val="646464"/>
                          </a:solidFill>
                          <a:latin typeface="新宋体" panose="02010609030101010101" charset="-122"/>
                          <a:ea typeface="新宋体" panose="02010609030101010101" charset="-122"/>
                        </a:rPr>
                        <a:t>水上定制房屋</a:t>
                      </a:r>
                      <a:endParaRPr lang="zh-CN" sz="1200" b="1"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200" b="1" spc="60">
                          <a:solidFill>
                            <a:srgbClr val="646464"/>
                          </a:solidFill>
                          <a:latin typeface="新宋体" panose="02010609030101010101" charset="-122"/>
                          <a:ea typeface="新宋体" panose="02010609030101010101" charset="-122"/>
                        </a:rPr>
                        <a:t>双层休闲餐厅</a:t>
                      </a:r>
                      <a:endParaRPr lang="zh-CN" sz="1200" b="1"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200" b="1" spc="60">
                          <a:solidFill>
                            <a:srgbClr val="646464"/>
                          </a:solidFill>
                          <a:latin typeface="新宋体" panose="02010609030101010101" charset="-122"/>
                          <a:ea typeface="新宋体" panose="02010609030101010101" charset="-122"/>
                          <a:cs typeface="新宋体" panose="02010609030101010101" charset="-122"/>
                        </a:rPr>
                        <a:t>1.材料：国标热镀锌钢材2.仅提供房屋主体框架材料、安装、焊接、防腐、防锈、抛光、打磨、损耗、水上特殊环境施工、水下特殊环境施工、二次搬运、特殊异形处理、圆弧形处理等费用，不包括房屋装修、房屋内部家具、房屋环境优化、房屋水电、陆地运输、吊装、增值税费用</a:t>
                      </a:r>
                      <a:endParaRPr lang="zh-CN" sz="1200" b="1" spc="60">
                        <a:solidFill>
                          <a:srgbClr val="646464"/>
                        </a:solidFill>
                        <a:latin typeface="新宋体" panose="02010609030101010101" charset="-122"/>
                        <a:ea typeface="新宋体" panose="02010609030101010101" charset="-122"/>
                        <a:cs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200" b="1" spc="60">
                          <a:solidFill>
                            <a:srgbClr val="646464"/>
                          </a:solidFill>
                          <a:latin typeface="新宋体" panose="02010609030101010101" charset="-122"/>
                          <a:ea typeface="新宋体" panose="02010609030101010101" charset="-122"/>
                        </a:rPr>
                        <a:t>㎡</a:t>
                      </a:r>
                      <a:endParaRPr lang="zh-CN" sz="1200" b="1"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1" spc="60">
                          <a:solidFill>
                            <a:srgbClr val="646464"/>
                          </a:solidFill>
                          <a:latin typeface="新宋体" panose="02010609030101010101" charset="-122"/>
                          <a:ea typeface="新宋体" panose="02010609030101010101" charset="-122"/>
                        </a:rPr>
                        <a:t>90</a:t>
                      </a:r>
                      <a:endParaRPr lang="en-US" sz="1200" b="1"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1" spc="60">
                          <a:solidFill>
                            <a:srgbClr val="646464"/>
                          </a:solidFill>
                          <a:latin typeface="新宋体" panose="02010609030101010101" charset="-122"/>
                          <a:ea typeface="新宋体" panose="02010609030101010101" charset="-122"/>
                        </a:rPr>
                        <a:t>1,080.00</a:t>
                      </a:r>
                      <a:endParaRPr lang="en-US" sz="1200" b="1"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1" spc="60">
                          <a:solidFill>
                            <a:srgbClr val="646464"/>
                          </a:solidFill>
                          <a:latin typeface="新宋体" panose="02010609030101010101" charset="-122"/>
                          <a:ea typeface="新宋体" panose="02010609030101010101" charset="-122"/>
                        </a:rPr>
                        <a:t>97,200.00</a:t>
                      </a:r>
                      <a:endParaRPr lang="en-US" sz="1200" b="1"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1200" b="1"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r>
              <a:tr h="883920">
                <a:tc>
                  <a:txBody>
                    <a:bodyPr/>
                    <a:p>
                      <a:pPr indent="0" algn="ctr">
                        <a:lnSpc>
                          <a:spcPct val="120000"/>
                        </a:lnSpc>
                        <a:spcBef>
                          <a:spcPts val="0"/>
                        </a:spcBef>
                        <a:spcAft>
                          <a:spcPts val="0"/>
                        </a:spcAft>
                        <a:buNone/>
                      </a:pPr>
                      <a:r>
                        <a:rPr lang="en-US" sz="1200" b="0" spc="60">
                          <a:solidFill>
                            <a:srgbClr val="646464"/>
                          </a:solidFill>
                          <a:latin typeface="新宋体" panose="02010609030101010101" charset="-122"/>
                          <a:ea typeface="新宋体" panose="02010609030101010101" charset="-122"/>
                        </a:rPr>
                        <a:t>2</a:t>
                      </a:r>
                      <a:endParaRPr lang="en-US" sz="1200" b="0"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水上定制房屋</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单层会议室</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l">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cs typeface="新宋体" panose="02010609030101010101" charset="-122"/>
                        </a:rPr>
                        <a:t>1.材料：国标热镀锌钢材</a:t>
                      </a:r>
                      <a:endParaRPr lang="zh-CN" sz="1200" b="0" spc="60">
                        <a:solidFill>
                          <a:srgbClr val="404040"/>
                        </a:solidFill>
                        <a:latin typeface="新宋体" panose="02010609030101010101" charset="-122"/>
                        <a:ea typeface="新宋体" panose="02010609030101010101" charset="-122"/>
                        <a:cs typeface="新宋体" panose="02010609030101010101" charset="-122"/>
                      </a:endParaRPr>
                    </a:p>
                    <a:p>
                      <a:pPr indent="0" algn="l">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cs typeface="新宋体" panose="02010609030101010101" charset="-122"/>
                        </a:rPr>
                        <a:t>2.仅提供房屋主体框架材料、安装、焊接、防腐、防锈、抛光、打磨、损耗、水上特殊环境施工、水下特殊环境施工、二次搬运、特殊异形处理、圆弧形处理等费用，不包括房屋装修、房屋内部家具、房屋环境优化、房屋水电、陆地运输、吊装、增值税费用</a:t>
                      </a:r>
                      <a:endParaRPr lang="zh-CN" altLang="en-US" sz="1200" b="0" spc="60">
                        <a:solidFill>
                          <a:srgbClr val="404040"/>
                        </a:solidFill>
                        <a:latin typeface="新宋体" panose="02010609030101010101" charset="-122"/>
                        <a:ea typeface="新宋体" panose="02010609030101010101" charset="-122"/>
                        <a:cs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80</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915.00</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73,200.00</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r>
              <a:tr h="488950">
                <a:tc gridSpan="9">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四、项目所需机械</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hMerge="1">
                  <a:tcPr>
                    <a:lnT w="9525">
                      <a:solidFill>
                        <a:srgbClr val="646464"/>
                      </a:solidFill>
                      <a:prstDash val="sysDash"/>
                    </a:lnT>
                    <a:lnB w="9525">
                      <a:solidFill>
                        <a:srgbClr val="646464"/>
                      </a:solidFill>
                      <a:prstDash val="sysDash"/>
                    </a:lnB>
                  </a:tcPr>
                </a:tc>
                <a:tc hMerge="1">
                  <a:tcPr>
                    <a:lnT w="9525">
                      <a:solidFill>
                        <a:srgbClr val="646464"/>
                      </a:solidFill>
                      <a:prstDash val="sysDash"/>
                    </a:lnT>
                    <a:lnB w="9525">
                      <a:solidFill>
                        <a:srgbClr val="646464"/>
                      </a:solidFill>
                      <a:prstDash val="sysDash"/>
                    </a:lnB>
                  </a:tcPr>
                </a:tc>
                <a:tc hMerge="1">
                  <a:tcPr>
                    <a:lnT w="9525">
                      <a:solidFill>
                        <a:srgbClr val="646464"/>
                      </a:solidFill>
                      <a:prstDash val="sysDash"/>
                    </a:lnT>
                    <a:lnB w="9525">
                      <a:solidFill>
                        <a:srgbClr val="646464"/>
                      </a:solidFill>
                      <a:prstDash val="sysDash"/>
                    </a:lnB>
                  </a:tcPr>
                </a:tc>
                <a:tc hMerge="1">
                  <a:tcPr>
                    <a:lnT w="9525">
                      <a:solidFill>
                        <a:srgbClr val="646464"/>
                      </a:solidFill>
                      <a:prstDash val="sysDash"/>
                    </a:lnT>
                    <a:lnB w="9525">
                      <a:solidFill>
                        <a:srgbClr val="646464"/>
                      </a:solidFill>
                      <a:prstDash val="sysDash"/>
                    </a:lnB>
                  </a:tcPr>
                </a:tc>
                <a:tc hMerge="1">
                  <a:tcPr>
                    <a:lnT w="9525">
                      <a:solidFill>
                        <a:srgbClr val="646464"/>
                      </a:solidFill>
                      <a:prstDash val="sysDash"/>
                    </a:lnT>
                    <a:lnB w="9525">
                      <a:solidFill>
                        <a:srgbClr val="646464"/>
                      </a:solidFill>
                      <a:prstDash val="sysDash"/>
                    </a:lnB>
                  </a:tcPr>
                </a:tc>
                <a:tc hMerge="1">
                  <a:tcPr>
                    <a:lnT w="9525">
                      <a:solidFill>
                        <a:srgbClr val="646464"/>
                      </a:solidFill>
                      <a:prstDash val="sysDash"/>
                    </a:lnT>
                    <a:lnB w="9525">
                      <a:solidFill>
                        <a:srgbClr val="646464"/>
                      </a:solidFill>
                      <a:prstDash val="sysDash"/>
                    </a:lnB>
                  </a:tcPr>
                </a:tc>
                <a:tc hMerge="1">
                  <a:tcPr>
                    <a:lnT w="9525">
                      <a:solidFill>
                        <a:srgbClr val="646464"/>
                      </a:solidFill>
                      <a:prstDash val="sysDash"/>
                    </a:lnT>
                    <a:lnB w="9525">
                      <a:solidFill>
                        <a:srgbClr val="646464"/>
                      </a:solidFill>
                      <a:prstDash val="sysDash"/>
                    </a:lnB>
                  </a:tcPr>
                </a:tc>
                <a:tc hMerge="1">
                  <a:tcPr>
                    <a:lnR w="9525">
                      <a:solidFill>
                        <a:srgbClr val="646464"/>
                      </a:solidFill>
                      <a:prstDash val="sysDash"/>
                    </a:lnR>
                    <a:lnT w="9525">
                      <a:solidFill>
                        <a:srgbClr val="646464"/>
                      </a:solidFill>
                      <a:prstDash val="sysDash"/>
                    </a:lnT>
                    <a:lnB w="9525">
                      <a:solidFill>
                        <a:srgbClr val="646464"/>
                      </a:solidFill>
                      <a:prstDash val="sysDash"/>
                    </a:lnB>
                  </a:tcPr>
                </a:tc>
              </a:tr>
              <a:tr h="487045">
                <a:tc>
                  <a:txBody>
                    <a:bodyPr/>
                    <a:p>
                      <a:pPr indent="0" algn="ctr">
                        <a:lnSpc>
                          <a:spcPct val="120000"/>
                        </a:lnSpc>
                        <a:spcBef>
                          <a:spcPts val="0"/>
                        </a:spcBef>
                        <a:spcAft>
                          <a:spcPts val="0"/>
                        </a:spcAft>
                        <a:buNone/>
                      </a:pPr>
                      <a:r>
                        <a:rPr lang="en-US" sz="1200" b="0" spc="60">
                          <a:solidFill>
                            <a:srgbClr val="646464"/>
                          </a:solidFill>
                          <a:latin typeface="新宋体" panose="02010609030101010101" charset="-122"/>
                          <a:ea typeface="新宋体" panose="02010609030101010101" charset="-122"/>
                        </a:rPr>
                        <a:t>1</a:t>
                      </a:r>
                      <a:endParaRPr lang="en-US" altLang="en-US" sz="1200" b="0" spc="60">
                        <a:solidFill>
                          <a:srgbClr val="646464"/>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吊装费</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l">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平台、钢架等吊装费用</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项</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1</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3,000.00</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r>
              <a:tr h="488950">
                <a:tc gridSpan="2">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五、运费</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hMerge="1">
                  <a:tcPr>
                    <a:lnR w="9525">
                      <a:solidFill>
                        <a:srgbClr val="646464"/>
                      </a:solidFill>
                      <a:prstDash val="sysDash"/>
                    </a:lnR>
                    <a:lnT w="9525">
                      <a:solidFill>
                        <a:srgbClr val="646464"/>
                      </a:solidFill>
                      <a:prstDash val="sysDash"/>
                    </a:lnT>
                    <a:lnB w="9525">
                      <a:solidFill>
                        <a:srgbClr val="646464"/>
                      </a:solidFill>
                      <a:prstDash val="sysDash"/>
                    </a:lnB>
                  </a:tcPr>
                </a:tc>
                <a:tc gridSpan="2">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运至业主指定地点</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hMerge="1">
                  <a:tcPr>
                    <a:lnR w="9525">
                      <a:solidFill>
                        <a:srgbClr val="646464"/>
                      </a:solidFill>
                      <a:prstDash val="sysDash"/>
                    </a:lnR>
                    <a:lnT w="9525">
                      <a:solidFill>
                        <a:srgbClr val="646464"/>
                      </a:solidFill>
                      <a:prstDash val="sysDash"/>
                    </a:lnT>
                    <a:lnB w="9525">
                      <a:solidFill>
                        <a:srgbClr val="646464"/>
                      </a:solidFill>
                      <a:prstDash val="sysDash"/>
                    </a:lnB>
                  </a:tcPr>
                </a:tc>
                <a:tc>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项</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1</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9,500.00</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r>
              <a:tr h="488315">
                <a:tc gridSpan="2">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六、小计</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hMerge="1">
                  <a:tcPr>
                    <a:lnR w="9525">
                      <a:solidFill>
                        <a:srgbClr val="646464"/>
                      </a:solidFill>
                      <a:prstDash val="sysDash"/>
                    </a:lnR>
                    <a:lnT w="9525">
                      <a:solidFill>
                        <a:srgbClr val="646464"/>
                      </a:solidFill>
                      <a:prstDash val="sysDash"/>
                    </a:lnT>
                    <a:lnB w="9525">
                      <a:solidFill>
                        <a:srgbClr val="646464"/>
                      </a:solidFill>
                      <a:prstDash val="sysDash"/>
                    </a:lnB>
                  </a:tcPr>
                </a:tc>
                <a:tc gridSpan="2">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cs typeface="新宋体" panose="02010609030101010101" charset="-122"/>
                        </a:rPr>
                        <a:t>一+二+三+四+五</a:t>
                      </a:r>
                      <a:endParaRPr lang="zh-CN" altLang="en-US" sz="1200" b="0" spc="60">
                        <a:solidFill>
                          <a:srgbClr val="404040"/>
                        </a:solidFill>
                        <a:latin typeface="新宋体" panose="02010609030101010101" charset="-122"/>
                        <a:ea typeface="新宋体" panose="02010609030101010101" charset="-122"/>
                        <a:cs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hMerge="1">
                  <a:tcPr>
                    <a:lnR w="9525">
                      <a:solidFill>
                        <a:srgbClr val="646464"/>
                      </a:solidFill>
                      <a:prstDash val="sysDash"/>
                    </a:lnR>
                    <a:lnT w="9525">
                      <a:solidFill>
                        <a:srgbClr val="646464"/>
                      </a:solidFill>
                      <a:prstDash val="sysDash"/>
                    </a:lnT>
                    <a:lnB w="9525">
                      <a:solidFill>
                        <a:srgbClr val="646464"/>
                      </a:solidFill>
                      <a:prstDash val="sysDash"/>
                    </a:lnB>
                  </a:tcPr>
                </a:tc>
                <a:tc gridSpan="3">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hMerge="1">
                  <a:tcPr>
                    <a:lnT w="9525">
                      <a:solidFill>
                        <a:srgbClr val="646464"/>
                      </a:solidFill>
                      <a:prstDash val="sysDash"/>
                    </a:lnT>
                    <a:lnB w="9525">
                      <a:solidFill>
                        <a:srgbClr val="646464"/>
                      </a:solidFill>
                      <a:prstDash val="sysDash"/>
                    </a:lnB>
                  </a:tcPr>
                </a:tc>
                <a:tc hMerge="1">
                  <a:tcPr>
                    <a:lnR w="9525">
                      <a:solidFill>
                        <a:srgbClr val="646464"/>
                      </a:solidFill>
                      <a:prstDash val="sysDash"/>
                    </a:lnR>
                    <a:lnT w="9525">
                      <a:solidFill>
                        <a:srgbClr val="646464"/>
                      </a:solidFill>
                      <a:prstDash val="sysDash"/>
                    </a:lnT>
                    <a:lnB w="9525">
                      <a:solidFill>
                        <a:srgbClr val="646464"/>
                      </a:solidFill>
                      <a:prstDash val="sysDash"/>
                    </a:lnB>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943,220.00</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r>
              <a:tr h="487045">
                <a:tc gridSpan="2">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七、税金</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hMerge="1">
                  <a:tcPr>
                    <a:lnR w="9525">
                      <a:solidFill>
                        <a:srgbClr val="646464"/>
                      </a:solidFill>
                      <a:prstDash val="sysDash"/>
                    </a:lnR>
                    <a:lnT w="9525">
                      <a:solidFill>
                        <a:srgbClr val="646464"/>
                      </a:solidFill>
                      <a:prstDash val="sysDash"/>
                    </a:lnT>
                    <a:lnB w="9525">
                      <a:solidFill>
                        <a:srgbClr val="646464"/>
                      </a:solidFill>
                      <a:prstDash val="sysDash"/>
                    </a:lnB>
                  </a:tcPr>
                </a:tc>
                <a:tc gridSpan="2">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增值税专用发票</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hMerge="1">
                  <a:tcPr>
                    <a:lnR w="9525">
                      <a:solidFill>
                        <a:srgbClr val="646464"/>
                      </a:solidFill>
                      <a:prstDash val="sysDash"/>
                    </a:lnR>
                    <a:lnT w="9525">
                      <a:solidFill>
                        <a:srgbClr val="646464"/>
                      </a:solidFill>
                      <a:prstDash val="sysDash"/>
                    </a:lnT>
                    <a:lnB w="9525">
                      <a:solidFill>
                        <a:srgbClr val="646464"/>
                      </a:solidFill>
                      <a:prstDash val="sysDash"/>
                    </a:lnB>
                  </a:tcPr>
                </a:tc>
                <a:tc gridSpan="3">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9%</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hMerge="1">
                  <a:tcPr>
                    <a:lnT w="9525">
                      <a:solidFill>
                        <a:srgbClr val="646464"/>
                      </a:solidFill>
                      <a:prstDash val="sysDash"/>
                    </a:lnT>
                    <a:lnB w="9525">
                      <a:solidFill>
                        <a:srgbClr val="646464"/>
                      </a:solidFill>
                      <a:prstDash val="sysDash"/>
                    </a:lnB>
                  </a:tcPr>
                </a:tc>
                <a:tc hMerge="1">
                  <a:tcPr>
                    <a:lnR w="9525">
                      <a:solidFill>
                        <a:srgbClr val="646464"/>
                      </a:solidFill>
                      <a:prstDash val="sysDash"/>
                    </a:lnR>
                    <a:lnT w="9525">
                      <a:solidFill>
                        <a:srgbClr val="646464"/>
                      </a:solidFill>
                      <a:prstDash val="sysDash"/>
                    </a:lnT>
                    <a:lnB w="9525">
                      <a:solidFill>
                        <a:srgbClr val="646464"/>
                      </a:solidFill>
                      <a:prstDash val="sysDash"/>
                    </a:lnB>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84,889.80</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r>
              <a:tr h="488315">
                <a:tc gridSpan="2">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八、合计</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hMerge="1">
                  <a:tcPr>
                    <a:lnR w="9525">
                      <a:solidFill>
                        <a:srgbClr val="646464"/>
                      </a:solidFill>
                      <a:prstDash val="sysDash"/>
                    </a:lnR>
                    <a:lnT w="9525">
                      <a:solidFill>
                        <a:srgbClr val="646464"/>
                      </a:solidFill>
                      <a:prstDash val="sysDash"/>
                    </a:lnT>
                    <a:lnB w="28575">
                      <a:solidFill>
                        <a:srgbClr val="646464"/>
                      </a:solidFill>
                      <a:prstDash val="solid"/>
                    </a:lnB>
                  </a:tcPr>
                </a:tc>
                <a:tc gridSpan="2">
                  <a:txBody>
                    <a:bodyPr/>
                    <a:p>
                      <a:pPr indent="0" algn="ctr">
                        <a:lnSpc>
                          <a:spcPct val="120000"/>
                        </a:lnSpc>
                        <a:spcBef>
                          <a:spcPts val="0"/>
                        </a:spcBef>
                        <a:spcAft>
                          <a:spcPts val="0"/>
                        </a:spcAft>
                        <a:buNone/>
                      </a:pPr>
                      <a:r>
                        <a:rPr lang="zh-CN" sz="1200" b="0" spc="60">
                          <a:solidFill>
                            <a:srgbClr val="404040"/>
                          </a:solidFill>
                          <a:latin typeface="新宋体" panose="02010609030101010101" charset="-122"/>
                          <a:ea typeface="新宋体" panose="02010609030101010101" charset="-122"/>
                        </a:rPr>
                        <a:t>壹佰零贰万捌仟壹佰零玖元捌角整</a:t>
                      </a:r>
                      <a:endParaRPr lang="zh-CN"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hMerge="1">
                  <a:tcPr>
                    <a:lnR w="9525">
                      <a:solidFill>
                        <a:srgbClr val="646464"/>
                      </a:solidFill>
                      <a:prstDash val="sysDash"/>
                    </a:lnR>
                    <a:lnT w="9525">
                      <a:solidFill>
                        <a:srgbClr val="646464"/>
                      </a:solidFill>
                      <a:prstDash val="sysDash"/>
                    </a:lnT>
                    <a:lnB w="28575">
                      <a:solidFill>
                        <a:srgbClr val="646464"/>
                      </a:solidFill>
                      <a:prstDash val="solid"/>
                    </a:lnB>
                  </a:tcPr>
                </a:tc>
                <a:tc gridSpan="3">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hMerge="1">
                  <a:tcPr>
                    <a:lnT w="9525">
                      <a:solidFill>
                        <a:srgbClr val="646464"/>
                      </a:solidFill>
                      <a:prstDash val="sysDash"/>
                    </a:lnT>
                    <a:lnB w="28575">
                      <a:solidFill>
                        <a:srgbClr val="646464"/>
                      </a:solidFill>
                      <a:prstDash val="solid"/>
                    </a:lnB>
                  </a:tcPr>
                </a:tc>
                <a:tc hMerge="1">
                  <a:tcPr>
                    <a:lnR w="9525">
                      <a:solidFill>
                        <a:srgbClr val="646464"/>
                      </a:solidFill>
                      <a:prstDash val="sysDash"/>
                    </a:lnR>
                    <a:lnT w="9525">
                      <a:solidFill>
                        <a:srgbClr val="646464"/>
                      </a:solidFill>
                      <a:prstDash val="sysDash"/>
                    </a:lnT>
                    <a:lnB w="28575">
                      <a:solidFill>
                        <a:srgbClr val="646464"/>
                      </a:solidFill>
                      <a:prstDash val="solid"/>
                    </a:lnB>
                  </a:tcPr>
                </a:tc>
                <a:tc>
                  <a:txBody>
                    <a:bodyPr/>
                    <a:p>
                      <a:pPr indent="0" algn="ctr">
                        <a:lnSpc>
                          <a:spcPct val="120000"/>
                        </a:lnSpc>
                        <a:spcBef>
                          <a:spcPts val="0"/>
                        </a:spcBef>
                        <a:spcAft>
                          <a:spcPts val="0"/>
                        </a:spcAft>
                        <a:buNone/>
                      </a:pPr>
                      <a:r>
                        <a:rPr lang="en-US" sz="1200" b="0" spc="60">
                          <a:solidFill>
                            <a:srgbClr val="404040"/>
                          </a:solidFill>
                          <a:latin typeface="新宋体" panose="02010609030101010101" charset="-122"/>
                          <a:ea typeface="新宋体" panose="02010609030101010101" charset="-122"/>
                        </a:rPr>
                        <a:t>1,028,109.80</a:t>
                      </a: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endParaRPr lang="en-US" altLang="en-US" sz="1200" b="0" spc="60">
                        <a:solidFill>
                          <a:srgbClr val="404040"/>
                        </a:solidFill>
                        <a:latin typeface="新宋体" panose="02010609030101010101" charset="-122"/>
                        <a:ea typeface="新宋体" panose="02010609030101010101" charset="-122"/>
                      </a:endParaRPr>
                    </a:p>
                  </a:txBody>
                  <a:tcPr marL="25400" marR="25400" marT="6350" marB="6350" vert="horz" anchor="ctr" anchorCtr="0">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r>
            </a:tbl>
          </a:graphicData>
        </a:graphic>
      </p:graphicFrame>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064115" y="664210"/>
            <a:ext cx="1821815"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案例展示</a:t>
            </a:r>
            <a:endParaRPr lang="zh-CN" altLang="en-US" sz="2400">
              <a:latin typeface="新宋体" panose="02010609030101010101" charset="-122"/>
              <a:ea typeface="新宋体" panose="02010609030101010101" charset="-122"/>
            </a:endParaRPr>
          </a:p>
        </p:txBody>
      </p:sp>
      <p:sp>
        <p:nvSpPr>
          <p:cNvPr id="14" name="文本框 13"/>
          <p:cNvSpPr txBox="1"/>
          <p:nvPr/>
        </p:nvSpPr>
        <p:spPr>
          <a:xfrm>
            <a:off x="2131695" y="6111875"/>
            <a:ext cx="1581785" cy="368300"/>
          </a:xfrm>
          <a:prstGeom prst="rect">
            <a:avLst/>
          </a:prstGeom>
          <a:noFill/>
        </p:spPr>
        <p:txBody>
          <a:bodyPr wrap="square" rtlCol="0">
            <a:spAutoFit/>
          </a:bodyPr>
          <a:p>
            <a:r>
              <a:rPr lang="zh-CN" altLang="en-US">
                <a:latin typeface="新宋体" panose="02010609030101010101" charset="-122"/>
                <a:ea typeface="新宋体" panose="02010609030101010101" charset="-122"/>
              </a:rPr>
              <a:t>保定水上民宿</a:t>
            </a:r>
            <a:endParaRPr lang="zh-CN" altLang="en-US">
              <a:latin typeface="新宋体" panose="02010609030101010101" charset="-122"/>
              <a:ea typeface="新宋体" panose="02010609030101010101" charset="-122"/>
            </a:endParaRPr>
          </a:p>
        </p:txBody>
      </p:sp>
      <p:pic>
        <p:nvPicPr>
          <p:cNvPr id="15" name="图片 14" descr="微信图片_202209131304281"/>
          <p:cNvPicPr>
            <a:picLocks noChangeAspect="1"/>
          </p:cNvPicPr>
          <p:nvPr/>
        </p:nvPicPr>
        <p:blipFill>
          <a:blip r:embed="rId1"/>
          <a:stretch>
            <a:fillRect/>
          </a:stretch>
        </p:blipFill>
        <p:spPr>
          <a:xfrm>
            <a:off x="6452235" y="1666240"/>
            <a:ext cx="5433695" cy="4076065"/>
          </a:xfrm>
          <a:prstGeom prst="roundRect">
            <a:avLst/>
          </a:prstGeom>
          <a:effectLst>
            <a:softEdge rad="63500"/>
          </a:effectLst>
        </p:spPr>
      </p:pic>
      <p:sp>
        <p:nvSpPr>
          <p:cNvPr id="16" name="文本框 15"/>
          <p:cNvSpPr txBox="1"/>
          <p:nvPr/>
        </p:nvSpPr>
        <p:spPr>
          <a:xfrm>
            <a:off x="8119110" y="6111875"/>
            <a:ext cx="2099945" cy="368300"/>
          </a:xfrm>
          <a:prstGeom prst="rect">
            <a:avLst/>
          </a:prstGeom>
          <a:noFill/>
        </p:spPr>
        <p:txBody>
          <a:bodyPr wrap="square" rtlCol="0">
            <a:spAutoFit/>
          </a:bodyPr>
          <a:p>
            <a:r>
              <a:rPr lang="zh-CN" altLang="en-US">
                <a:latin typeface="新宋体" panose="02010609030101010101" charset="-122"/>
                <a:ea typeface="新宋体" panose="02010609030101010101" charset="-122"/>
              </a:rPr>
              <a:t>北京朝阳公园码头</a:t>
            </a:r>
            <a:endParaRPr lang="zh-CN" altLang="en-US">
              <a:latin typeface="新宋体" panose="02010609030101010101" charset="-122"/>
              <a:ea typeface="新宋体" panose="02010609030101010101" charset="-122"/>
            </a:endParaRPr>
          </a:p>
        </p:txBody>
      </p:sp>
      <p:pic>
        <p:nvPicPr>
          <p:cNvPr id="2" name="图片 1" descr="12.27.2"/>
          <p:cNvPicPr>
            <a:picLocks noChangeAspect="1"/>
          </p:cNvPicPr>
          <p:nvPr/>
        </p:nvPicPr>
        <p:blipFill>
          <a:blip r:embed="rId2"/>
          <a:stretch>
            <a:fillRect/>
          </a:stretch>
        </p:blipFill>
        <p:spPr>
          <a:xfrm>
            <a:off x="248920" y="1666240"/>
            <a:ext cx="5434330" cy="4076065"/>
          </a:xfrm>
          <a:prstGeom prst="roundRect">
            <a:avLst/>
          </a:prstGeom>
          <a:effectLst>
            <a:softEdge rad="63500"/>
          </a:effectLst>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4518698" y="1132522"/>
            <a:ext cx="3155950" cy="1052195"/>
          </a:xfrm>
          <a:prstGeom prst="rect">
            <a:avLst/>
          </a:prstGeom>
          <a:solidFill>
            <a:srgbClr val="349FB9"/>
          </a:solidFill>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endParaRPr lang="en-US" altLang="zh-CN" sz="3200" b="1" dirty="0">
              <a:solidFill>
                <a:schemeClr val="bg1"/>
              </a:solidFill>
              <a:latin typeface="Arial" panose="020B0604020202020204" pitchFamily="34" charset="0"/>
              <a:ea typeface="微软雅黑" panose="020B0503020204020204" charset="-122"/>
              <a:cs typeface="+mn-ea"/>
              <a:sym typeface="+mn-lt"/>
            </a:endParaRPr>
          </a:p>
        </p:txBody>
      </p:sp>
      <p:sp>
        <p:nvSpPr>
          <p:cNvPr id="5" name="标题 4"/>
          <p:cNvSpPr>
            <a:spLocks noGrp="1"/>
          </p:cNvSpPr>
          <p:nvPr>
            <p:ph type="title"/>
            <p:custDataLst>
              <p:tags r:id="rId2"/>
            </p:custDataLst>
          </p:nvPr>
        </p:nvSpPr>
        <p:spPr/>
        <p:txBody>
          <a:bodyPr/>
          <a:p>
            <a:r>
              <a:rPr lang="zh-CN" altLang="en-US">
                <a:solidFill>
                  <a:schemeClr val="lt1"/>
                </a:solidFill>
              </a:rPr>
              <a:t>谢谢观看</a:t>
            </a:r>
            <a:endParaRPr lang="zh-CN" altLang="en-US">
              <a:solidFill>
                <a:schemeClr val="lt1"/>
              </a:solidFill>
            </a:endParaRPr>
          </a:p>
        </p:txBody>
      </p:sp>
      <p:sp>
        <p:nvSpPr>
          <p:cNvPr id="4" name="文本框 5"/>
          <p:cNvSpPr txBox="1"/>
          <p:nvPr>
            <p:custDataLst>
              <p:tags r:id="rId3"/>
            </p:custDataLst>
          </p:nvPr>
        </p:nvSpPr>
        <p:spPr>
          <a:xfrm>
            <a:off x="4771428" y="1133157"/>
            <a:ext cx="2649855" cy="1050925"/>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en-US" altLang="zh-CN" sz="3600" b="1" spc="200" dirty="0">
                <a:solidFill>
                  <a:schemeClr val="bg1"/>
                </a:solidFill>
                <a:uFillTx/>
                <a:latin typeface="Arial" panose="020B0604020202020204" pitchFamily="34" charset="0"/>
                <a:ea typeface="微软雅黑" panose="020B0503020204020204" charset="-122"/>
                <a:cs typeface="Arial" panose="020B0604020202020204" pitchFamily="34" charset="0"/>
              </a:rPr>
              <a:t>2023</a:t>
            </a:r>
            <a:endParaRPr lang="en-US" altLang="zh-CN" sz="3600" b="1" spc="200" dirty="0">
              <a:solidFill>
                <a:schemeClr val="bg1"/>
              </a:solidFill>
              <a:uFillTx/>
              <a:latin typeface="Arial" panose="020B0604020202020204" pitchFamily="34" charset="0"/>
              <a:ea typeface="微软雅黑" panose="020B0503020204020204" charset="-122"/>
              <a:cs typeface="Arial" panose="020B0604020202020204" pitchFamily="34" charset="0"/>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微信截图_20230106155109"/>
          <p:cNvPicPr>
            <a:picLocks noChangeAspect="1"/>
          </p:cNvPicPr>
          <p:nvPr/>
        </p:nvPicPr>
        <p:blipFill>
          <a:blip r:embed="rId1"/>
          <a:stretch>
            <a:fillRect/>
          </a:stretch>
        </p:blipFill>
        <p:spPr>
          <a:xfrm>
            <a:off x="257810" y="1288415"/>
            <a:ext cx="5502910" cy="3333750"/>
          </a:xfrm>
          <a:prstGeom prst="rect">
            <a:avLst/>
          </a:prstGeom>
          <a:effectLst>
            <a:softEdge rad="63500"/>
          </a:effectLst>
        </p:spPr>
      </p:pic>
      <p:sp>
        <p:nvSpPr>
          <p:cNvPr id="29" name="Title 6"/>
          <p:cNvSpPr txBox="1"/>
          <p:nvPr>
            <p:custDataLst>
              <p:tags r:id="rId2"/>
            </p:custDataLst>
          </p:nvPr>
        </p:nvSpPr>
        <p:spPr>
          <a:xfrm>
            <a:off x="10186035" y="490220"/>
            <a:ext cx="1854200" cy="495935"/>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spcAft>
                <a:spcPts val="800"/>
              </a:spcAft>
            </a:pPr>
            <a:r>
              <a:rPr lang="zh-CN" altLang="en-US" sz="2800" b="1" spc="300" dirty="0">
                <a:ln w="3175">
                  <a:noFill/>
                  <a:prstDash val="dash"/>
                </a:ln>
                <a:solidFill>
                  <a:schemeClr val="dk1">
                    <a:lumMod val="85000"/>
                    <a:lumOff val="15000"/>
                  </a:schemeClr>
                </a:solidFill>
                <a:latin typeface="新宋体" panose="02010609030101010101" charset="-122"/>
                <a:ea typeface="新宋体" panose="02010609030101010101" charset="-122"/>
                <a:cs typeface="微软雅黑" panose="020B0503020204020204" charset="-122"/>
              </a:rPr>
              <a:t>项目概况</a:t>
            </a:r>
            <a:endParaRPr lang="zh-CN" altLang="en-US" sz="2800" b="1" spc="300" dirty="0">
              <a:ln w="3175">
                <a:noFill/>
                <a:prstDash val="dash"/>
              </a:ln>
              <a:solidFill>
                <a:schemeClr val="dk1">
                  <a:lumMod val="85000"/>
                  <a:lumOff val="15000"/>
                </a:schemeClr>
              </a:solidFill>
              <a:latin typeface="新宋体" panose="02010609030101010101" charset="-122"/>
              <a:ea typeface="新宋体" panose="02010609030101010101" charset="-122"/>
              <a:cs typeface="微软雅黑" panose="020B0503020204020204" charset="-122"/>
            </a:endParaRPr>
          </a:p>
        </p:txBody>
      </p:sp>
      <p:sp>
        <p:nvSpPr>
          <p:cNvPr id="32" name="五角星 31"/>
          <p:cNvSpPr/>
          <p:nvPr/>
        </p:nvSpPr>
        <p:spPr>
          <a:xfrm>
            <a:off x="2836545" y="2812415"/>
            <a:ext cx="312420" cy="36385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五角星 32"/>
          <p:cNvSpPr/>
          <p:nvPr/>
        </p:nvSpPr>
        <p:spPr>
          <a:xfrm>
            <a:off x="923290" y="5358765"/>
            <a:ext cx="312420" cy="36385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1235710" y="5354320"/>
            <a:ext cx="1600835" cy="368300"/>
          </a:xfrm>
          <a:prstGeom prst="rect">
            <a:avLst/>
          </a:prstGeom>
          <a:noFill/>
        </p:spPr>
        <p:txBody>
          <a:bodyPr wrap="square" rtlCol="0">
            <a:spAutoFit/>
          </a:bodyPr>
          <a:p>
            <a:r>
              <a:rPr lang="zh-CN" altLang="en-US"/>
              <a:t>拟建码头位置</a:t>
            </a:r>
            <a:endParaRPr lang="zh-CN" altLang="en-US"/>
          </a:p>
        </p:txBody>
      </p:sp>
      <p:sp>
        <p:nvSpPr>
          <p:cNvPr id="35" name="文本框 34"/>
          <p:cNvSpPr txBox="1"/>
          <p:nvPr/>
        </p:nvSpPr>
        <p:spPr>
          <a:xfrm>
            <a:off x="6318885" y="1288415"/>
            <a:ext cx="4550410" cy="3412490"/>
          </a:xfrm>
          <a:prstGeom prst="rect">
            <a:avLst/>
          </a:prstGeom>
          <a:noFill/>
        </p:spPr>
        <p:txBody>
          <a:bodyPr wrap="square" rtlCol="0">
            <a:spAutoFit/>
          </a:bodyPr>
          <a:p>
            <a:pPr>
              <a:lnSpc>
                <a:spcPct val="120000"/>
              </a:lnSpc>
            </a:pPr>
            <a:r>
              <a:rPr lang="zh-CN" altLang="en-US" b="1">
                <a:latin typeface="新宋体" panose="02010609030101010101" charset="-122"/>
                <a:ea typeface="新宋体" panose="02010609030101010101" charset="-122"/>
                <a:cs typeface="新宋体" panose="02010609030101010101" charset="-122"/>
                <a:sym typeface="+mn-ea"/>
              </a:rPr>
              <a:t>现场条件：</a:t>
            </a:r>
            <a:r>
              <a:rPr lang="zh-CN" altLang="en-US">
                <a:latin typeface="新宋体" panose="02010609030101010101" charset="-122"/>
                <a:ea typeface="新宋体" panose="02010609030101010101" charset="-122"/>
                <a:cs typeface="新宋体" panose="02010609030101010101" charset="-122"/>
                <a:sym typeface="+mn-ea"/>
              </a:rPr>
              <a:t>拟建码头水域为蕰藻浜，水域总宽</a:t>
            </a:r>
            <a:r>
              <a:rPr lang="en-US" altLang="zh-CN">
                <a:latin typeface="新宋体" panose="02010609030101010101" charset="-122"/>
                <a:ea typeface="新宋体" panose="02010609030101010101" charset="-122"/>
                <a:cs typeface="新宋体" panose="02010609030101010101" charset="-122"/>
                <a:sym typeface="+mn-ea"/>
              </a:rPr>
              <a:t>87</a:t>
            </a:r>
            <a:r>
              <a:rPr lang="zh-CN" altLang="en-US">
                <a:latin typeface="新宋体" panose="02010609030101010101" charset="-122"/>
                <a:ea typeface="新宋体" panose="02010609030101010101" charset="-122"/>
                <a:cs typeface="新宋体" panose="02010609030101010101" charset="-122"/>
                <a:sym typeface="+mn-ea"/>
              </a:rPr>
              <a:t>米，拟建码头总宽</a:t>
            </a:r>
            <a:r>
              <a:rPr lang="en-US" altLang="zh-CN">
                <a:latin typeface="新宋体" panose="02010609030101010101" charset="-122"/>
                <a:ea typeface="新宋体" panose="02010609030101010101" charset="-122"/>
                <a:cs typeface="新宋体" panose="02010609030101010101" charset="-122"/>
                <a:sym typeface="+mn-ea"/>
              </a:rPr>
              <a:t>8</a:t>
            </a:r>
            <a:r>
              <a:rPr lang="zh-CN" altLang="en-US">
                <a:latin typeface="新宋体" panose="02010609030101010101" charset="-122"/>
                <a:ea typeface="新宋体" panose="02010609030101010101" charset="-122"/>
                <a:cs typeface="新宋体" panose="02010609030101010101" charset="-122"/>
                <a:sym typeface="+mn-ea"/>
              </a:rPr>
              <a:t>米，总长</a:t>
            </a:r>
            <a:r>
              <a:rPr lang="en-US" altLang="zh-CN">
                <a:latin typeface="新宋体" panose="02010609030101010101" charset="-122"/>
                <a:ea typeface="新宋体" panose="02010609030101010101" charset="-122"/>
                <a:cs typeface="新宋体" panose="02010609030101010101" charset="-122"/>
                <a:sym typeface="+mn-ea"/>
              </a:rPr>
              <a:t>92.6</a:t>
            </a:r>
            <a:r>
              <a:rPr lang="zh-CN" altLang="en-US">
                <a:latin typeface="新宋体" panose="02010609030101010101" charset="-122"/>
                <a:ea typeface="新宋体" panose="02010609030101010101" charset="-122"/>
                <a:cs typeface="新宋体" panose="02010609030101010101" charset="-122"/>
                <a:sym typeface="+mn-ea"/>
              </a:rPr>
              <a:t>米；</a:t>
            </a:r>
            <a:endParaRPr lang="zh-CN" altLang="en-US" b="1">
              <a:latin typeface="新宋体" panose="02010609030101010101" charset="-122"/>
              <a:ea typeface="新宋体" panose="02010609030101010101" charset="-122"/>
              <a:cs typeface="新宋体" panose="02010609030101010101" charset="-122"/>
              <a:sym typeface="+mn-ea"/>
            </a:endParaRPr>
          </a:p>
          <a:p>
            <a:pPr>
              <a:lnSpc>
                <a:spcPct val="120000"/>
              </a:lnSpc>
            </a:pPr>
            <a:r>
              <a:rPr lang="zh-CN" altLang="en-US" b="1">
                <a:latin typeface="新宋体" panose="02010609030101010101" charset="-122"/>
                <a:ea typeface="新宋体" panose="02010609030101010101" charset="-122"/>
                <a:cs typeface="新宋体" panose="02010609030101010101" charset="-122"/>
                <a:sym typeface="+mn-ea"/>
              </a:rPr>
              <a:t>功能分区：</a:t>
            </a:r>
            <a:r>
              <a:rPr lang="zh-CN" altLang="en-US">
                <a:latin typeface="新宋体" panose="02010609030101010101" charset="-122"/>
                <a:ea typeface="新宋体" panose="02010609030101010101" charset="-122"/>
                <a:cs typeface="新宋体" panose="02010609030101010101" charset="-122"/>
                <a:sym typeface="+mn-ea"/>
              </a:rPr>
              <a:t>码头整体</a:t>
            </a:r>
            <a:r>
              <a:rPr lang="zh-CN" altLang="en-US">
                <a:latin typeface="新宋体" panose="02010609030101010101" charset="-122"/>
                <a:ea typeface="新宋体" panose="02010609030101010101" charset="-122"/>
                <a:cs typeface="新宋体" panose="02010609030101010101" charset="-122"/>
              </a:rPr>
              <a:t>分为餐饮区，会议办公区，以及游艇停泊区；</a:t>
            </a:r>
            <a:endParaRPr lang="zh-CN" altLang="en-US">
              <a:latin typeface="新宋体" panose="02010609030101010101" charset="-122"/>
              <a:ea typeface="新宋体" panose="02010609030101010101" charset="-122"/>
              <a:cs typeface="新宋体" panose="02010609030101010101" charset="-122"/>
            </a:endParaRPr>
          </a:p>
          <a:p>
            <a:pPr>
              <a:lnSpc>
                <a:spcPct val="120000"/>
              </a:lnSpc>
            </a:pPr>
            <a:r>
              <a:rPr lang="zh-CN" altLang="en-US" b="1">
                <a:latin typeface="新宋体" panose="02010609030101010101" charset="-122"/>
                <a:ea typeface="新宋体" panose="02010609030101010101" charset="-122"/>
                <a:cs typeface="新宋体" panose="02010609030101010101" charset="-122"/>
              </a:rPr>
              <a:t>码头面积：</a:t>
            </a:r>
            <a:r>
              <a:rPr lang="zh-CN" altLang="en-US">
                <a:latin typeface="新宋体" panose="02010609030101010101" charset="-122"/>
                <a:ea typeface="新宋体" panose="02010609030101010101" charset="-122"/>
                <a:cs typeface="新宋体" panose="02010609030101010101" charset="-122"/>
                <a:sym typeface="+mn-ea"/>
              </a:rPr>
              <a:t>码头总面积</a:t>
            </a:r>
            <a:r>
              <a:rPr lang="en-US" altLang="zh-CN">
                <a:latin typeface="新宋体" panose="02010609030101010101" charset="-122"/>
                <a:ea typeface="新宋体" panose="02010609030101010101" charset="-122"/>
                <a:cs typeface="新宋体" panose="02010609030101010101" charset="-122"/>
                <a:sym typeface="+mn-ea"/>
              </a:rPr>
              <a:t>491</a:t>
            </a:r>
            <a:r>
              <a:rPr lang="zh-CN" altLang="en-US">
                <a:latin typeface="新宋体" panose="02010609030101010101" charset="-122"/>
                <a:ea typeface="新宋体" panose="02010609030101010101" charset="-122"/>
                <a:cs typeface="新宋体" panose="02010609030101010101" charset="-122"/>
                <a:sym typeface="+mn-ea"/>
              </a:rPr>
              <a:t>平方米，</a:t>
            </a:r>
            <a:r>
              <a:rPr lang="zh-CN" altLang="en-US">
                <a:latin typeface="新宋体" panose="02010609030101010101" charset="-122"/>
                <a:ea typeface="新宋体" panose="02010609030101010101" charset="-122"/>
                <a:cs typeface="新宋体" panose="02010609030101010101" charset="-122"/>
              </a:rPr>
              <a:t>码头设计餐饮区</a:t>
            </a:r>
            <a:r>
              <a:rPr lang="en-US" altLang="zh-CN">
                <a:latin typeface="新宋体" panose="02010609030101010101" charset="-122"/>
                <a:ea typeface="新宋体" panose="02010609030101010101" charset="-122"/>
                <a:cs typeface="新宋体" panose="02010609030101010101" charset="-122"/>
              </a:rPr>
              <a:t>90</a:t>
            </a:r>
            <a:r>
              <a:rPr lang="zh-CN" altLang="en-US">
                <a:latin typeface="新宋体" panose="02010609030101010101" charset="-122"/>
                <a:ea typeface="新宋体" panose="02010609030101010101" charset="-122"/>
                <a:cs typeface="新宋体" panose="02010609030101010101" charset="-122"/>
              </a:rPr>
              <a:t>平方米，游艇停泊</a:t>
            </a:r>
            <a:r>
              <a:rPr lang="en-US" altLang="zh-CN">
                <a:latin typeface="新宋体" panose="02010609030101010101" charset="-122"/>
                <a:ea typeface="新宋体" panose="02010609030101010101" charset="-122"/>
                <a:cs typeface="新宋体" panose="02010609030101010101" charset="-122"/>
              </a:rPr>
              <a:t>171</a:t>
            </a:r>
            <a:r>
              <a:rPr lang="zh-CN" altLang="en-US">
                <a:latin typeface="新宋体" panose="02010609030101010101" charset="-122"/>
                <a:ea typeface="新宋体" panose="02010609030101010101" charset="-122"/>
                <a:cs typeface="新宋体" panose="02010609030101010101" charset="-122"/>
              </a:rPr>
              <a:t>平方米，会议办公区</a:t>
            </a:r>
            <a:r>
              <a:rPr lang="en-US" altLang="zh-CN">
                <a:latin typeface="新宋体" panose="02010609030101010101" charset="-122"/>
                <a:ea typeface="新宋体" panose="02010609030101010101" charset="-122"/>
                <a:cs typeface="新宋体" panose="02010609030101010101" charset="-122"/>
              </a:rPr>
              <a:t>80</a:t>
            </a:r>
            <a:r>
              <a:rPr lang="zh-CN" altLang="en-US">
                <a:latin typeface="新宋体" panose="02010609030101010101" charset="-122"/>
                <a:ea typeface="新宋体" panose="02010609030101010101" charset="-122"/>
                <a:cs typeface="新宋体" panose="02010609030101010101" charset="-122"/>
              </a:rPr>
              <a:t>平方米；</a:t>
            </a:r>
            <a:endParaRPr lang="zh-CN" altLang="en-US">
              <a:latin typeface="新宋体" panose="02010609030101010101" charset="-122"/>
              <a:ea typeface="新宋体" panose="02010609030101010101" charset="-122"/>
              <a:cs typeface="新宋体" panose="02010609030101010101" charset="-122"/>
            </a:endParaRPr>
          </a:p>
          <a:p>
            <a:pPr>
              <a:lnSpc>
                <a:spcPct val="120000"/>
              </a:lnSpc>
            </a:pPr>
            <a:r>
              <a:rPr lang="zh-CN" altLang="en-US" b="1">
                <a:latin typeface="新宋体" panose="02010609030101010101" charset="-122"/>
                <a:ea typeface="新宋体" panose="02010609030101010101" charset="-122"/>
                <a:cs typeface="新宋体" panose="02010609030101010101" charset="-122"/>
              </a:rPr>
              <a:t>码头接岸：</a:t>
            </a:r>
            <a:r>
              <a:rPr lang="zh-CN" altLang="en-US">
                <a:latin typeface="新宋体" panose="02010609030101010101" charset="-122"/>
                <a:ea typeface="新宋体" panose="02010609030101010101" charset="-122"/>
                <a:cs typeface="新宋体" panose="02010609030101010101" charset="-122"/>
              </a:rPr>
              <a:t>码头接岸由两座</a:t>
            </a:r>
            <a:r>
              <a:rPr lang="en-US" altLang="zh-CN">
                <a:latin typeface="新宋体" panose="02010609030101010101" charset="-122"/>
                <a:ea typeface="新宋体" panose="02010609030101010101" charset="-122"/>
                <a:cs typeface="新宋体" panose="02010609030101010101" charset="-122"/>
              </a:rPr>
              <a:t>12</a:t>
            </a:r>
            <a:r>
              <a:rPr lang="zh-CN" altLang="en-US">
                <a:latin typeface="新宋体" panose="02010609030101010101" charset="-122"/>
                <a:ea typeface="新宋体" panose="02010609030101010101" charset="-122"/>
                <a:cs typeface="新宋体" panose="02010609030101010101" charset="-122"/>
              </a:rPr>
              <a:t>米长钢引桥连接登岸钢平台，码头整体以</a:t>
            </a:r>
            <a:r>
              <a:rPr lang="en-US" altLang="zh-CN">
                <a:latin typeface="新宋体" panose="02010609030101010101" charset="-122"/>
                <a:ea typeface="新宋体" panose="02010609030101010101" charset="-122"/>
                <a:cs typeface="新宋体" panose="02010609030101010101" charset="-122"/>
              </a:rPr>
              <a:t>8</a:t>
            </a:r>
            <a:r>
              <a:rPr lang="zh-CN" altLang="en-US">
                <a:latin typeface="新宋体" panose="02010609030101010101" charset="-122"/>
                <a:ea typeface="新宋体" panose="02010609030101010101" charset="-122"/>
                <a:cs typeface="新宋体" panose="02010609030101010101" charset="-122"/>
              </a:rPr>
              <a:t>组钢轨道与驳岸连接固定</a:t>
            </a:r>
            <a:r>
              <a:rPr lang="zh-CN" altLang="en-US" sz="1400">
                <a:latin typeface="新宋体" panose="02010609030101010101" charset="-122"/>
                <a:ea typeface="新宋体" panose="02010609030101010101" charset="-122"/>
                <a:cs typeface="新宋体" panose="02010609030101010101" charset="-122"/>
              </a:rPr>
              <a:t>。</a:t>
            </a:r>
            <a:endParaRPr lang="zh-CN" altLang="en-US" sz="1400">
              <a:latin typeface="新宋体" panose="02010609030101010101" charset="-122"/>
              <a:ea typeface="新宋体" panose="02010609030101010101" charset="-122"/>
              <a:cs typeface="新宋体" panose="02010609030101010101" charset="-122"/>
            </a:endParaRPr>
          </a:p>
        </p:txBody>
      </p:sp>
      <p:sp>
        <p:nvSpPr>
          <p:cNvPr id="36" name="文本框 35"/>
          <p:cNvSpPr txBox="1"/>
          <p:nvPr/>
        </p:nvSpPr>
        <p:spPr>
          <a:xfrm>
            <a:off x="2771140" y="5354320"/>
            <a:ext cx="1897380" cy="521970"/>
          </a:xfrm>
          <a:prstGeom prst="rect">
            <a:avLst/>
          </a:prstGeom>
          <a:noFill/>
        </p:spPr>
        <p:txBody>
          <a:bodyPr wrap="square" rtlCol="0">
            <a:spAutoFit/>
          </a:bodyPr>
          <a:p>
            <a:r>
              <a:rPr lang="zh-CN" altLang="en-US" sz="1400">
                <a:latin typeface="新宋体" panose="02010609030101010101" charset="-122"/>
                <a:ea typeface="新宋体" panose="02010609030101010101" charset="-122"/>
                <a:cs typeface="新宋体" panose="02010609030101010101" charset="-122"/>
                <a:sym typeface="+mn-ea"/>
              </a:rPr>
              <a:t>码头</a:t>
            </a:r>
            <a:r>
              <a:rPr lang="zh-CN" altLang="en-US" sz="1400">
                <a:latin typeface="新宋体" panose="02010609030101010101" charset="-122"/>
                <a:ea typeface="新宋体" panose="02010609030101010101" charset="-122"/>
                <a:cs typeface="新宋体" panose="02010609030101010101" charset="-122"/>
                <a:sym typeface="+mn-ea"/>
              </a:rPr>
              <a:t>位于上海市宝山区松浦路</a:t>
            </a:r>
            <a:endParaRPr lang="zh-CN" altLang="en-US" sz="140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宝山码头图纸0105 Model (1)_00"/>
          <p:cNvPicPr>
            <a:picLocks noChangeAspect="1"/>
          </p:cNvPicPr>
          <p:nvPr/>
        </p:nvPicPr>
        <p:blipFill>
          <a:blip r:embed="rId1"/>
          <a:srcRect l="5897" t="8889" r="5111" b="3750"/>
          <a:stretch>
            <a:fillRect/>
          </a:stretch>
        </p:blipFill>
        <p:spPr>
          <a:xfrm>
            <a:off x="1821815" y="784860"/>
            <a:ext cx="8624570" cy="5991225"/>
          </a:xfrm>
          <a:prstGeom prst="rect">
            <a:avLst/>
          </a:prstGeom>
        </p:spPr>
      </p:pic>
      <p:sp>
        <p:nvSpPr>
          <p:cNvPr id="2" name="文本框 1"/>
          <p:cNvSpPr txBox="1"/>
          <p:nvPr>
            <p:custDataLst>
              <p:tags r:id="rId2"/>
            </p:custDataLst>
          </p:nvPr>
        </p:nvSpPr>
        <p:spPr>
          <a:xfrm>
            <a:off x="10375265" y="608330"/>
            <a:ext cx="1645920" cy="544830"/>
          </a:xfrm>
          <a:prstGeom prst="rect">
            <a:avLst/>
          </a:prstGeom>
        </p:spPr>
        <p:txBody>
          <a:bodyPr vert="horz"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400" dirty="0">
                <a:solidFill>
                  <a:schemeClr val="tx1">
                    <a:lumMod val="85000"/>
                    <a:lumOff val="15000"/>
                  </a:schemeClr>
                </a:solidFill>
                <a:uFillTx/>
                <a:latin typeface="新宋体" panose="02010609030101010101" charset="-122"/>
                <a:ea typeface="新宋体" panose="02010609030101010101" charset="-122"/>
              </a:rPr>
              <a:t>方案介绍</a:t>
            </a:r>
            <a:endParaRPr lang="zh-CN" altLang="en-US" sz="2400" dirty="0">
              <a:solidFill>
                <a:schemeClr val="tx1">
                  <a:lumMod val="85000"/>
                  <a:lumOff val="15000"/>
                </a:schemeClr>
              </a:solidFill>
              <a:uFillTx/>
              <a:latin typeface="新宋体" panose="02010609030101010101" charset="-122"/>
              <a:ea typeface="新宋体" panose="02010609030101010101" charset="-122"/>
            </a:endParaRPr>
          </a:p>
        </p:txBody>
      </p:sp>
      <p:sp>
        <p:nvSpPr>
          <p:cNvPr id="4" name="文本框 3"/>
          <p:cNvSpPr txBox="1"/>
          <p:nvPr/>
        </p:nvSpPr>
        <p:spPr>
          <a:xfrm>
            <a:off x="2681605" y="3429000"/>
            <a:ext cx="1416050" cy="368300"/>
          </a:xfrm>
          <a:prstGeom prst="rect">
            <a:avLst/>
          </a:prstGeom>
          <a:noFill/>
        </p:spPr>
        <p:txBody>
          <a:bodyPr wrap="square" rtlCol="0">
            <a:spAutoFit/>
          </a:bodyPr>
          <a:p>
            <a:r>
              <a:rPr lang="zh-CN" altLang="en-US">
                <a:latin typeface="新宋体" panose="02010609030101010101" charset="-122"/>
                <a:ea typeface="新宋体" panose="02010609030101010101" charset="-122"/>
              </a:rPr>
              <a:t>航道中心线</a:t>
            </a:r>
            <a:endParaRPr lang="zh-CN" altLang="en-US">
              <a:latin typeface="新宋体" panose="02010609030101010101" charset="-122"/>
              <a:ea typeface="新宋体" panose="02010609030101010101" charset="-122"/>
            </a:endParaRPr>
          </a:p>
        </p:txBody>
      </p:sp>
      <p:sp>
        <p:nvSpPr>
          <p:cNvPr id="5" name="文本框 4"/>
          <p:cNvSpPr txBox="1"/>
          <p:nvPr>
            <p:custDataLst>
              <p:tags r:id="rId3"/>
            </p:custDataLst>
          </p:nvPr>
        </p:nvSpPr>
        <p:spPr>
          <a:xfrm>
            <a:off x="2894330" y="608330"/>
            <a:ext cx="1416050" cy="368300"/>
          </a:xfrm>
          <a:prstGeom prst="rect">
            <a:avLst/>
          </a:prstGeom>
          <a:noFill/>
        </p:spPr>
        <p:txBody>
          <a:bodyPr wrap="square" rtlCol="0">
            <a:spAutoFit/>
          </a:bodyPr>
          <a:p>
            <a:r>
              <a:rPr lang="zh-CN" altLang="en-US">
                <a:latin typeface="新宋体" panose="02010609030101010101" charset="-122"/>
                <a:ea typeface="新宋体" panose="02010609030101010101" charset="-122"/>
              </a:rPr>
              <a:t>对面驳岸</a:t>
            </a:r>
            <a:endParaRPr lang="zh-CN" altLang="en-US">
              <a:latin typeface="新宋体" panose="02010609030101010101" charset="-122"/>
              <a:ea typeface="新宋体" panose="02010609030101010101" charset="-122"/>
            </a:endParaRPr>
          </a:p>
        </p:txBody>
      </p:sp>
      <p:cxnSp>
        <p:nvCxnSpPr>
          <p:cNvPr id="6" name="直接箭头连接符 5"/>
          <p:cNvCxnSpPr/>
          <p:nvPr/>
        </p:nvCxnSpPr>
        <p:spPr>
          <a:xfrm>
            <a:off x="5805805" y="1219200"/>
            <a:ext cx="9525" cy="24193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4"/>
            </p:custDataLst>
          </p:nvPr>
        </p:nvSpPr>
        <p:spPr>
          <a:xfrm>
            <a:off x="5815330" y="2244725"/>
            <a:ext cx="702310" cy="368300"/>
          </a:xfrm>
          <a:prstGeom prst="rect">
            <a:avLst/>
          </a:prstGeom>
          <a:noFill/>
        </p:spPr>
        <p:txBody>
          <a:bodyPr wrap="square" rtlCol="0">
            <a:spAutoFit/>
          </a:bodyPr>
          <a:p>
            <a:r>
              <a:rPr lang="en-US" altLang="zh-CN">
                <a:latin typeface="新宋体" panose="02010609030101010101" charset="-122"/>
                <a:ea typeface="新宋体" panose="02010609030101010101" charset="-122"/>
              </a:rPr>
              <a:t>42</a:t>
            </a:r>
            <a:r>
              <a:rPr lang="zh-CN" altLang="en-US">
                <a:latin typeface="新宋体" panose="02010609030101010101" charset="-122"/>
                <a:ea typeface="新宋体" panose="02010609030101010101" charset="-122"/>
              </a:rPr>
              <a:t>米</a:t>
            </a:r>
            <a:endParaRPr lang="zh-CN" altLang="en-US">
              <a:latin typeface="新宋体" panose="02010609030101010101" charset="-122"/>
              <a:ea typeface="新宋体" panose="02010609030101010101" charset="-122"/>
            </a:endParaRPr>
          </a:p>
        </p:txBody>
      </p:sp>
      <p:cxnSp>
        <p:nvCxnSpPr>
          <p:cNvPr id="8" name="直接箭头连接符 7"/>
          <p:cNvCxnSpPr/>
          <p:nvPr/>
        </p:nvCxnSpPr>
        <p:spPr>
          <a:xfrm>
            <a:off x="5815330" y="3695700"/>
            <a:ext cx="19050" cy="16668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5"/>
            </p:custDataLst>
          </p:nvPr>
        </p:nvSpPr>
        <p:spPr>
          <a:xfrm>
            <a:off x="5815330" y="4221480"/>
            <a:ext cx="702310" cy="368300"/>
          </a:xfrm>
          <a:prstGeom prst="rect">
            <a:avLst/>
          </a:prstGeom>
          <a:noFill/>
        </p:spPr>
        <p:txBody>
          <a:bodyPr wrap="square" rtlCol="0">
            <a:spAutoFit/>
          </a:bodyPr>
          <a:p>
            <a:r>
              <a:rPr lang="en-US" altLang="zh-CN">
                <a:latin typeface="新宋体" panose="02010609030101010101" charset="-122"/>
                <a:ea typeface="新宋体" panose="02010609030101010101" charset="-122"/>
              </a:rPr>
              <a:t>28</a:t>
            </a:r>
            <a:r>
              <a:rPr lang="zh-CN" altLang="en-US">
                <a:latin typeface="新宋体" panose="02010609030101010101" charset="-122"/>
                <a:ea typeface="新宋体" panose="02010609030101010101" charset="-122"/>
              </a:rPr>
              <a:t>米</a:t>
            </a:r>
            <a:endParaRPr lang="zh-CN" altLang="en-US">
              <a:latin typeface="新宋体" panose="02010609030101010101" charset="-122"/>
              <a:ea typeface="新宋体" panose="02010609030101010101" charset="-122"/>
            </a:endParaRPr>
          </a:p>
        </p:txBody>
      </p:sp>
      <p:sp>
        <p:nvSpPr>
          <p:cNvPr id="15" name="文本框 14"/>
          <p:cNvSpPr txBox="1"/>
          <p:nvPr>
            <p:custDataLst>
              <p:tags r:id="rId6"/>
            </p:custDataLst>
          </p:nvPr>
        </p:nvSpPr>
        <p:spPr>
          <a:xfrm>
            <a:off x="10177780" y="5124450"/>
            <a:ext cx="1635760" cy="953135"/>
          </a:xfrm>
          <a:prstGeom prst="rect">
            <a:avLst/>
          </a:prstGeom>
          <a:noFill/>
        </p:spPr>
        <p:txBody>
          <a:bodyPr wrap="square" rtlCol="0">
            <a:spAutoFit/>
          </a:bodyPr>
          <a:p>
            <a:r>
              <a:rPr lang="zh-CN" altLang="en-US" sz="1400">
                <a:latin typeface="新宋体" panose="02010609030101010101" charset="-122"/>
                <a:ea typeface="新宋体" panose="02010609030101010101" charset="-122"/>
              </a:rPr>
              <a:t>码头最外侧距离加停泊游艇和安全距离，共计距离岸边</a:t>
            </a:r>
            <a:r>
              <a:rPr lang="en-US" altLang="zh-CN" sz="1400">
                <a:latin typeface="新宋体" panose="02010609030101010101" charset="-122"/>
                <a:ea typeface="新宋体" panose="02010609030101010101" charset="-122"/>
              </a:rPr>
              <a:t>11.5</a:t>
            </a:r>
            <a:r>
              <a:rPr lang="zh-CN" altLang="en-US" sz="1400">
                <a:latin typeface="新宋体" panose="02010609030101010101" charset="-122"/>
                <a:ea typeface="新宋体" panose="02010609030101010101" charset="-122"/>
              </a:rPr>
              <a:t>米</a:t>
            </a:r>
            <a:endParaRPr lang="zh-CN" altLang="en-US" sz="1400">
              <a:latin typeface="新宋体" panose="02010609030101010101" charset="-122"/>
              <a:ea typeface="新宋体" panose="02010609030101010101" charset="-122"/>
            </a:endParaRPr>
          </a:p>
        </p:txBody>
      </p:sp>
      <p:sp>
        <p:nvSpPr>
          <p:cNvPr id="24" name="文本框 23"/>
          <p:cNvSpPr txBox="1"/>
          <p:nvPr>
            <p:custDataLst>
              <p:tags r:id="rId7"/>
            </p:custDataLst>
          </p:nvPr>
        </p:nvSpPr>
        <p:spPr>
          <a:xfrm>
            <a:off x="1459230" y="4994275"/>
            <a:ext cx="1882140" cy="368300"/>
          </a:xfrm>
          <a:prstGeom prst="rect">
            <a:avLst/>
          </a:prstGeom>
          <a:noFill/>
        </p:spPr>
        <p:txBody>
          <a:bodyPr wrap="square" rtlCol="0">
            <a:spAutoFit/>
          </a:bodyPr>
          <a:p>
            <a:r>
              <a:rPr lang="zh-CN" altLang="en-US">
                <a:latin typeface="新宋体" panose="02010609030101010101" charset="-122"/>
                <a:ea typeface="新宋体" panose="02010609030101010101" charset="-122"/>
              </a:rPr>
              <a:t>码头游艇安全线</a:t>
            </a:r>
            <a:endParaRPr lang="zh-CN" altLang="en-US">
              <a:latin typeface="新宋体" panose="02010609030101010101" charset="-122"/>
              <a:ea typeface="新宋体" panose="02010609030101010101" charset="-122"/>
            </a:endParaRPr>
          </a:p>
        </p:txBody>
      </p:sp>
      <p:cxnSp>
        <p:nvCxnSpPr>
          <p:cNvPr id="31" name="直接箭头连接符 30"/>
          <p:cNvCxnSpPr/>
          <p:nvPr>
            <p:custDataLst>
              <p:tags r:id="rId8"/>
            </p:custDataLst>
          </p:nvPr>
        </p:nvCxnSpPr>
        <p:spPr>
          <a:xfrm>
            <a:off x="9149080" y="5381625"/>
            <a:ext cx="6350" cy="805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custDataLst>
              <p:tags r:id="rId9"/>
            </p:custDataLst>
          </p:nvPr>
        </p:nvSpPr>
        <p:spPr>
          <a:xfrm>
            <a:off x="9210675" y="5613400"/>
            <a:ext cx="892175" cy="368300"/>
          </a:xfrm>
          <a:prstGeom prst="rect">
            <a:avLst/>
          </a:prstGeom>
          <a:noFill/>
        </p:spPr>
        <p:txBody>
          <a:bodyPr wrap="square" rtlCol="0">
            <a:spAutoFit/>
          </a:bodyPr>
          <a:p>
            <a:r>
              <a:rPr lang="en-US" altLang="zh-CN">
                <a:latin typeface="新宋体" panose="02010609030101010101" charset="-122"/>
                <a:ea typeface="新宋体" panose="02010609030101010101" charset="-122"/>
              </a:rPr>
              <a:t>11.5</a:t>
            </a:r>
            <a:r>
              <a:rPr lang="zh-CN" altLang="en-US">
                <a:latin typeface="新宋体" panose="02010609030101010101" charset="-122"/>
                <a:ea typeface="新宋体" panose="02010609030101010101" charset="-122"/>
              </a:rPr>
              <a:t>米</a:t>
            </a:r>
            <a:endParaRPr lang="zh-CN" altLang="en-US">
              <a:latin typeface="新宋体" panose="02010609030101010101" charset="-122"/>
              <a:ea typeface="新宋体" panose="02010609030101010101" charset="-122"/>
            </a:endParaRPr>
          </a:p>
        </p:txBody>
      </p:sp>
      <p:cxnSp>
        <p:nvCxnSpPr>
          <p:cNvPr id="34" name="直接箭头连接符 33"/>
          <p:cNvCxnSpPr/>
          <p:nvPr>
            <p:custDataLst>
              <p:tags r:id="rId10"/>
            </p:custDataLst>
          </p:nvPr>
        </p:nvCxnSpPr>
        <p:spPr>
          <a:xfrm>
            <a:off x="2484755" y="5720080"/>
            <a:ext cx="0" cy="4667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11"/>
            </p:custDataLst>
          </p:nvPr>
        </p:nvSpPr>
        <p:spPr>
          <a:xfrm>
            <a:off x="1459230" y="5818505"/>
            <a:ext cx="911225" cy="368300"/>
          </a:xfrm>
          <a:prstGeom prst="rect">
            <a:avLst/>
          </a:prstGeom>
          <a:noFill/>
        </p:spPr>
        <p:txBody>
          <a:bodyPr wrap="square" rtlCol="0">
            <a:spAutoFit/>
          </a:bodyPr>
          <a:p>
            <a:r>
              <a:rPr lang="en-US" altLang="zh-CN">
                <a:latin typeface="新宋体" panose="02010609030101010101" charset="-122"/>
                <a:ea typeface="新宋体" panose="02010609030101010101" charset="-122"/>
              </a:rPr>
              <a:t>8.5</a:t>
            </a:r>
            <a:r>
              <a:rPr lang="zh-CN" altLang="en-US">
                <a:latin typeface="新宋体" panose="02010609030101010101" charset="-122"/>
                <a:ea typeface="新宋体" panose="02010609030101010101" charset="-122"/>
              </a:rPr>
              <a:t>米</a:t>
            </a:r>
            <a:endParaRPr lang="zh-CN" altLang="en-US">
              <a:latin typeface="新宋体" panose="02010609030101010101" charset="-122"/>
              <a:ea typeface="新宋体" panose="02010609030101010101" charset="-122"/>
            </a:endParaRPr>
          </a:p>
        </p:txBody>
      </p:sp>
      <p:cxnSp>
        <p:nvCxnSpPr>
          <p:cNvPr id="36" name="直接连接符 35"/>
          <p:cNvCxnSpPr/>
          <p:nvPr>
            <p:custDataLst>
              <p:tags r:id="rId12"/>
            </p:custDataLst>
          </p:nvPr>
        </p:nvCxnSpPr>
        <p:spPr>
          <a:xfrm>
            <a:off x="1573530" y="5680075"/>
            <a:ext cx="2059940" cy="6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彩平1.0日"/>
          <p:cNvPicPr>
            <a:picLocks noChangeAspect="1"/>
          </p:cNvPicPr>
          <p:nvPr/>
        </p:nvPicPr>
        <p:blipFill>
          <a:blip r:embed="rId1"/>
          <a:srcRect t="29634" b="34383"/>
          <a:stretch>
            <a:fillRect/>
          </a:stretch>
        </p:blipFill>
        <p:spPr>
          <a:xfrm>
            <a:off x="908685" y="1153160"/>
            <a:ext cx="10375265" cy="2099945"/>
          </a:xfrm>
          <a:prstGeom prst="rect">
            <a:avLst/>
          </a:prstGeom>
          <a:effectLst>
            <a:softEdge rad="127000"/>
          </a:effectLst>
        </p:spPr>
      </p:pic>
      <p:pic>
        <p:nvPicPr>
          <p:cNvPr id="23" name="图片 22" descr="1_00"/>
          <p:cNvPicPr>
            <a:picLocks noChangeAspect="1"/>
          </p:cNvPicPr>
          <p:nvPr/>
        </p:nvPicPr>
        <p:blipFill>
          <a:blip r:embed="rId2"/>
          <a:srcRect t="34750" b="36185"/>
          <a:stretch>
            <a:fillRect/>
          </a:stretch>
        </p:blipFill>
        <p:spPr>
          <a:xfrm>
            <a:off x="1207135" y="4134485"/>
            <a:ext cx="9691370" cy="1993265"/>
          </a:xfrm>
          <a:prstGeom prst="rect">
            <a:avLst/>
          </a:prstGeom>
        </p:spPr>
      </p:pic>
      <p:sp>
        <p:nvSpPr>
          <p:cNvPr id="2" name="文本框 1"/>
          <p:cNvSpPr txBox="1"/>
          <p:nvPr>
            <p:custDataLst>
              <p:tags r:id="rId3"/>
            </p:custDataLst>
          </p:nvPr>
        </p:nvSpPr>
        <p:spPr>
          <a:xfrm>
            <a:off x="10375265" y="608330"/>
            <a:ext cx="1645920" cy="544830"/>
          </a:xfrm>
          <a:prstGeom prst="rect">
            <a:avLst/>
          </a:prstGeom>
        </p:spPr>
        <p:txBody>
          <a:bodyPr vert="horz"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2400" dirty="0">
                <a:solidFill>
                  <a:schemeClr val="tx1">
                    <a:lumMod val="85000"/>
                    <a:lumOff val="15000"/>
                  </a:schemeClr>
                </a:solidFill>
                <a:uFillTx/>
                <a:latin typeface="新宋体" panose="02010609030101010101" charset="-122"/>
                <a:ea typeface="新宋体" panose="02010609030101010101" charset="-122"/>
              </a:rPr>
              <a:t>方案介绍</a:t>
            </a:r>
            <a:endParaRPr lang="zh-CN" altLang="en-US" sz="2400" dirty="0">
              <a:solidFill>
                <a:schemeClr val="tx1">
                  <a:lumMod val="85000"/>
                  <a:lumOff val="15000"/>
                </a:schemeClr>
              </a:solidFill>
              <a:uFillTx/>
              <a:latin typeface="新宋体" panose="02010609030101010101" charset="-122"/>
              <a:ea typeface="新宋体" panose="02010609030101010101" charset="-122"/>
            </a:endParaRPr>
          </a:p>
        </p:txBody>
      </p:sp>
      <p:sp>
        <p:nvSpPr>
          <p:cNvPr id="9" name="文本框 8"/>
          <p:cNvSpPr txBox="1"/>
          <p:nvPr/>
        </p:nvSpPr>
        <p:spPr>
          <a:xfrm>
            <a:off x="1159510" y="3429000"/>
            <a:ext cx="2978150" cy="737235"/>
          </a:xfrm>
          <a:prstGeom prst="rect">
            <a:avLst/>
          </a:prstGeom>
          <a:noFill/>
        </p:spPr>
        <p:txBody>
          <a:bodyPr wrap="square" rtlCol="0">
            <a:spAutoFit/>
          </a:bodyPr>
          <a:p>
            <a:r>
              <a:rPr lang="zh-CN" altLang="en-US" sz="1400">
                <a:latin typeface="新宋体" panose="02010609030101010101" charset="-122"/>
                <a:ea typeface="新宋体" panose="02010609030101010101" charset="-122"/>
                <a:cs typeface="新宋体" panose="02010609030101010101" charset="-122"/>
              </a:rPr>
              <a:t>码头为东西走向，码头东侧为会议办公区；浮动码头面积为</a:t>
            </a:r>
            <a:r>
              <a:rPr lang="en-US" altLang="zh-CN" sz="1400">
                <a:latin typeface="新宋体" panose="02010609030101010101" charset="-122"/>
                <a:ea typeface="新宋体" panose="02010609030101010101" charset="-122"/>
                <a:cs typeface="新宋体" panose="02010609030101010101" charset="-122"/>
              </a:rPr>
              <a:t>20</a:t>
            </a:r>
            <a:r>
              <a:rPr lang="zh-CN" altLang="en-US" sz="1400">
                <a:latin typeface="新宋体" panose="02010609030101010101" charset="-122"/>
                <a:ea typeface="新宋体" panose="02010609030101010101" charset="-122"/>
                <a:cs typeface="新宋体" panose="02010609030101010101" charset="-122"/>
              </a:rPr>
              <a:t>米</a:t>
            </a:r>
            <a:r>
              <a:rPr lang="en-US" altLang="zh-CN" sz="1400">
                <a:latin typeface="新宋体" panose="02010609030101010101" charset="-122"/>
                <a:ea typeface="新宋体" panose="02010609030101010101" charset="-122"/>
                <a:cs typeface="新宋体" panose="02010609030101010101" charset="-122"/>
              </a:rPr>
              <a:t>*8</a:t>
            </a:r>
            <a:r>
              <a:rPr lang="zh-CN" altLang="en-US" sz="1400">
                <a:latin typeface="新宋体" panose="02010609030101010101" charset="-122"/>
                <a:ea typeface="新宋体" panose="02010609030101010101" charset="-122"/>
                <a:cs typeface="新宋体" panose="02010609030101010101" charset="-122"/>
              </a:rPr>
              <a:t>米，设计建造</a:t>
            </a:r>
            <a:r>
              <a:rPr lang="en-US" altLang="zh-CN" sz="1400">
                <a:latin typeface="新宋体" panose="02010609030101010101" charset="-122"/>
                <a:ea typeface="新宋体" panose="02010609030101010101" charset="-122"/>
                <a:cs typeface="新宋体" panose="02010609030101010101" charset="-122"/>
              </a:rPr>
              <a:t>16</a:t>
            </a:r>
            <a:r>
              <a:rPr lang="zh-CN" altLang="en-US" sz="1400">
                <a:latin typeface="新宋体" panose="02010609030101010101" charset="-122"/>
                <a:ea typeface="新宋体" panose="02010609030101010101" charset="-122"/>
                <a:cs typeface="新宋体" panose="02010609030101010101" charset="-122"/>
              </a:rPr>
              <a:t>米</a:t>
            </a:r>
            <a:r>
              <a:rPr lang="en-US" altLang="zh-CN" sz="1400">
                <a:latin typeface="新宋体" panose="02010609030101010101" charset="-122"/>
                <a:ea typeface="新宋体" panose="02010609030101010101" charset="-122"/>
                <a:cs typeface="新宋体" panose="02010609030101010101" charset="-122"/>
              </a:rPr>
              <a:t>*5</a:t>
            </a:r>
            <a:r>
              <a:rPr lang="zh-CN" altLang="en-US" sz="1400">
                <a:latin typeface="新宋体" panose="02010609030101010101" charset="-122"/>
                <a:ea typeface="新宋体" panose="02010609030101010101" charset="-122"/>
                <a:cs typeface="新宋体" panose="02010609030101010101" charset="-122"/>
              </a:rPr>
              <a:t>米会议室及办公室</a:t>
            </a:r>
            <a:r>
              <a:rPr lang="en-US" altLang="zh-CN" sz="1400">
                <a:latin typeface="新宋体" panose="02010609030101010101" charset="-122"/>
                <a:ea typeface="新宋体" panose="02010609030101010101" charset="-122"/>
                <a:cs typeface="新宋体" panose="02010609030101010101" charset="-122"/>
              </a:rPr>
              <a:t>.</a:t>
            </a:r>
            <a:endParaRPr lang="en-US" altLang="zh-CN" sz="1400">
              <a:latin typeface="新宋体" panose="02010609030101010101" charset="-122"/>
              <a:ea typeface="新宋体" panose="02010609030101010101" charset="-122"/>
              <a:cs typeface="新宋体" panose="02010609030101010101" charset="-122"/>
            </a:endParaRPr>
          </a:p>
        </p:txBody>
      </p:sp>
      <p:sp>
        <p:nvSpPr>
          <p:cNvPr id="13" name="文本框 12"/>
          <p:cNvSpPr txBox="1"/>
          <p:nvPr/>
        </p:nvSpPr>
        <p:spPr>
          <a:xfrm>
            <a:off x="4980940" y="3432810"/>
            <a:ext cx="2789555" cy="737235"/>
          </a:xfrm>
          <a:prstGeom prst="rect">
            <a:avLst/>
          </a:prstGeom>
          <a:noFill/>
        </p:spPr>
        <p:txBody>
          <a:bodyPr wrap="square" rtlCol="0">
            <a:spAutoFit/>
          </a:bodyPr>
          <a:p>
            <a:r>
              <a:rPr lang="zh-CN" sz="1400">
                <a:latin typeface="新宋体" panose="02010609030101010101" charset="-122"/>
                <a:ea typeface="新宋体" panose="02010609030101010101" charset="-122"/>
                <a:cs typeface="新宋体" panose="02010609030101010101" charset="-122"/>
              </a:rPr>
              <a:t>码头栈道长</a:t>
            </a:r>
            <a:r>
              <a:rPr lang="en-US" altLang="zh-CN" sz="1400">
                <a:latin typeface="新宋体" panose="02010609030101010101" charset="-122"/>
                <a:ea typeface="新宋体" panose="02010609030101010101" charset="-122"/>
                <a:cs typeface="新宋体" panose="02010609030101010101" charset="-122"/>
              </a:rPr>
              <a:t>39.5</a:t>
            </a:r>
            <a:r>
              <a:rPr lang="zh-CN" altLang="en-US" sz="1400">
                <a:latin typeface="新宋体" panose="02010609030101010101" charset="-122"/>
                <a:ea typeface="新宋体" panose="02010609030101010101" charset="-122"/>
                <a:cs typeface="新宋体" panose="02010609030101010101" charset="-122"/>
              </a:rPr>
              <a:t>米，宽</a:t>
            </a:r>
            <a:r>
              <a:rPr lang="en-US" altLang="zh-CN" sz="1400">
                <a:latin typeface="新宋体" panose="02010609030101010101" charset="-122"/>
                <a:ea typeface="新宋体" panose="02010609030101010101" charset="-122"/>
                <a:cs typeface="新宋体" panose="02010609030101010101" charset="-122"/>
              </a:rPr>
              <a:t>3</a:t>
            </a:r>
            <a:r>
              <a:rPr lang="zh-CN" altLang="en-US" sz="1400">
                <a:latin typeface="新宋体" panose="02010609030101010101" charset="-122"/>
                <a:ea typeface="新宋体" panose="02010609030101010101" charset="-122"/>
                <a:cs typeface="新宋体" panose="02010609030101010101" charset="-122"/>
              </a:rPr>
              <a:t>米，在栈道近水侧预留不锈钢系船栓，可用于停泊游艇，游船等船只。</a:t>
            </a:r>
            <a:endParaRPr lang="zh-CN" altLang="en-US" sz="1400">
              <a:latin typeface="新宋体" panose="02010609030101010101" charset="-122"/>
              <a:ea typeface="新宋体" panose="02010609030101010101" charset="-122"/>
              <a:cs typeface="新宋体" panose="02010609030101010101" charset="-122"/>
            </a:endParaRPr>
          </a:p>
        </p:txBody>
      </p:sp>
      <p:sp>
        <p:nvSpPr>
          <p:cNvPr id="14" name="文本框 13"/>
          <p:cNvSpPr txBox="1"/>
          <p:nvPr/>
        </p:nvSpPr>
        <p:spPr>
          <a:xfrm>
            <a:off x="8412480" y="3432810"/>
            <a:ext cx="3245485" cy="521970"/>
          </a:xfrm>
          <a:prstGeom prst="rect">
            <a:avLst/>
          </a:prstGeom>
          <a:noFill/>
        </p:spPr>
        <p:txBody>
          <a:bodyPr wrap="square" rtlCol="0">
            <a:spAutoFit/>
          </a:bodyPr>
          <a:p>
            <a:r>
              <a:rPr lang="zh-CN" sz="1400">
                <a:latin typeface="新宋体" panose="02010609030101010101" charset="-122"/>
                <a:ea typeface="新宋体" panose="02010609030101010101" charset="-122"/>
                <a:cs typeface="新宋体" panose="02010609030101010101" charset="-122"/>
              </a:rPr>
              <a:t>码头西侧</a:t>
            </a:r>
            <a:r>
              <a:rPr lang="en-US" altLang="zh-CN" sz="1400">
                <a:latin typeface="新宋体" panose="02010609030101010101" charset="-122"/>
                <a:ea typeface="新宋体" panose="02010609030101010101" charset="-122"/>
                <a:cs typeface="新宋体" panose="02010609030101010101" charset="-122"/>
              </a:rPr>
              <a:t>20*8</a:t>
            </a:r>
            <a:r>
              <a:rPr lang="zh-CN" altLang="en-US" sz="1400">
                <a:latin typeface="新宋体" panose="02010609030101010101" charset="-122"/>
                <a:ea typeface="新宋体" panose="02010609030101010101" charset="-122"/>
                <a:cs typeface="新宋体" panose="02010609030101010101" charset="-122"/>
              </a:rPr>
              <a:t>米平台，设计</a:t>
            </a:r>
            <a:r>
              <a:rPr lang="en-US" altLang="zh-CN" sz="1400">
                <a:latin typeface="新宋体" panose="02010609030101010101" charset="-122"/>
                <a:ea typeface="新宋体" panose="02010609030101010101" charset="-122"/>
                <a:cs typeface="新宋体" panose="02010609030101010101" charset="-122"/>
              </a:rPr>
              <a:t>16*6</a:t>
            </a:r>
            <a:r>
              <a:rPr lang="zh-CN" altLang="en-US" sz="1400">
                <a:latin typeface="新宋体" panose="02010609030101010101" charset="-122"/>
                <a:ea typeface="新宋体" panose="02010609030101010101" charset="-122"/>
                <a:cs typeface="新宋体" panose="02010609030101010101" charset="-122"/>
              </a:rPr>
              <a:t>米餐厅，餐饮区域上下两层，造型可见效果图。</a:t>
            </a:r>
            <a:endParaRPr lang="zh-CN" altLang="en-US" sz="1400">
              <a:latin typeface="新宋体" panose="02010609030101010101" charset="-122"/>
              <a:ea typeface="新宋体" panose="02010609030101010101" charset="-122"/>
              <a:cs typeface="新宋体" panose="02010609030101010101" charset="-122"/>
            </a:endParaRPr>
          </a:p>
        </p:txBody>
      </p:sp>
      <p:sp>
        <p:nvSpPr>
          <p:cNvPr id="17" name="文本框 16"/>
          <p:cNvSpPr txBox="1"/>
          <p:nvPr/>
        </p:nvSpPr>
        <p:spPr>
          <a:xfrm>
            <a:off x="5175250" y="5471160"/>
            <a:ext cx="498475" cy="245110"/>
          </a:xfrm>
          <a:prstGeom prst="rect">
            <a:avLst/>
          </a:prstGeom>
          <a:noFill/>
        </p:spPr>
        <p:txBody>
          <a:bodyPr wrap="square" rtlCol="0">
            <a:spAutoFit/>
          </a:bodyPr>
          <a:p>
            <a:r>
              <a:rPr lang="zh-CN" altLang="en-US" sz="1000">
                <a:latin typeface="新宋体" panose="02010609030101010101" charset="-122"/>
                <a:ea typeface="新宋体" panose="02010609030101010101" charset="-122"/>
              </a:rPr>
              <a:t>马路</a:t>
            </a:r>
            <a:endParaRPr lang="zh-CN" altLang="en-US" sz="1000">
              <a:latin typeface="新宋体" panose="02010609030101010101" charset="-122"/>
              <a:ea typeface="新宋体" panose="02010609030101010101" charset="-122"/>
            </a:endParaRPr>
          </a:p>
        </p:txBody>
      </p:sp>
      <p:pic>
        <p:nvPicPr>
          <p:cNvPr id="20" name="图片 19" descr="定位"/>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60000">
            <a:off x="10860405" y="4599305"/>
            <a:ext cx="439420" cy="439420"/>
          </a:xfrm>
          <a:prstGeom prst="rect">
            <a:avLst/>
          </a:prstGeom>
        </p:spPr>
      </p:pic>
      <p:sp>
        <p:nvSpPr>
          <p:cNvPr id="21" name="文本框 20"/>
          <p:cNvSpPr txBox="1"/>
          <p:nvPr/>
        </p:nvSpPr>
        <p:spPr>
          <a:xfrm>
            <a:off x="10898505" y="4243705"/>
            <a:ext cx="362585" cy="398780"/>
          </a:xfrm>
          <a:prstGeom prst="rect">
            <a:avLst/>
          </a:prstGeom>
          <a:noFill/>
        </p:spPr>
        <p:txBody>
          <a:bodyPr wrap="square" rtlCol="0">
            <a:spAutoFit/>
          </a:bodyPr>
          <a:p>
            <a:r>
              <a:rPr lang="en-US" altLang="zh-CN" sz="2000" b="1"/>
              <a:t>S</a:t>
            </a:r>
            <a:endParaRPr lang="en-US" altLang="zh-CN" sz="2000" b="1"/>
          </a:p>
        </p:txBody>
      </p:sp>
      <p:sp>
        <p:nvSpPr>
          <p:cNvPr id="25" name="矩形 24"/>
          <p:cNvSpPr/>
          <p:nvPr/>
        </p:nvSpPr>
        <p:spPr>
          <a:xfrm>
            <a:off x="1814830" y="4829175"/>
            <a:ext cx="1533525" cy="50482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连接符 25"/>
          <p:cNvCxnSpPr/>
          <p:nvPr/>
        </p:nvCxnSpPr>
        <p:spPr>
          <a:xfrm>
            <a:off x="1814830" y="4819650"/>
            <a:ext cx="1533525" cy="514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805305" y="4848225"/>
            <a:ext cx="1514475" cy="466725"/>
          </a:xfrm>
          <a:prstGeom prst="line">
            <a:avLst/>
          </a:prstGeom>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682355" y="4524375"/>
            <a:ext cx="1504950" cy="552450"/>
          </a:xfrm>
          <a:prstGeom prst="rect">
            <a:avLst/>
          </a:prstGeom>
          <a:noFill/>
          <a:ln>
            <a:solidFill>
              <a:srgbClr val="FF0000"/>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直接连接符 28"/>
          <p:cNvCxnSpPr/>
          <p:nvPr/>
        </p:nvCxnSpPr>
        <p:spPr>
          <a:xfrm flipV="1">
            <a:off x="8663305" y="4552950"/>
            <a:ext cx="1524000" cy="49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63305" y="4524375"/>
            <a:ext cx="1514475" cy="54292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宝山码头图纸0105 Model (1)_00"/>
          <p:cNvPicPr>
            <a:picLocks noChangeAspect="1"/>
          </p:cNvPicPr>
          <p:nvPr/>
        </p:nvPicPr>
        <p:blipFill>
          <a:blip r:embed="rId1"/>
          <a:srcRect l="5934" t="4333" r="6130" b="6713"/>
          <a:stretch>
            <a:fillRect/>
          </a:stretch>
        </p:blipFill>
        <p:spPr>
          <a:xfrm>
            <a:off x="221615" y="1758950"/>
            <a:ext cx="6570980" cy="4701540"/>
          </a:xfrm>
          <a:prstGeom prst="rect">
            <a:avLst/>
          </a:prstGeom>
        </p:spPr>
      </p:pic>
      <p:cxnSp>
        <p:nvCxnSpPr>
          <p:cNvPr id="21" name="直接箭头连接符 20"/>
          <p:cNvCxnSpPr/>
          <p:nvPr/>
        </p:nvCxnSpPr>
        <p:spPr>
          <a:xfrm flipH="1" flipV="1">
            <a:off x="3843020" y="1904365"/>
            <a:ext cx="2817495" cy="1905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flipH="1">
            <a:off x="3912235" y="2901315"/>
            <a:ext cx="1425575" cy="106616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33" name="直接箭头连接符 32"/>
          <p:cNvCxnSpPr/>
          <p:nvPr/>
        </p:nvCxnSpPr>
        <p:spPr>
          <a:xfrm flipH="1" flipV="1">
            <a:off x="3672840" y="4104640"/>
            <a:ext cx="2441575" cy="104902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34" name="直接连接符 33"/>
          <p:cNvCxnSpPr/>
          <p:nvPr/>
        </p:nvCxnSpPr>
        <p:spPr>
          <a:xfrm>
            <a:off x="6114415" y="5153660"/>
            <a:ext cx="603885" cy="9525"/>
          </a:xfrm>
          <a:prstGeom prst="line">
            <a:avLst/>
          </a:prstGeom>
        </p:spPr>
        <p:style>
          <a:lnRef idx="3">
            <a:schemeClr val="accent6"/>
          </a:lnRef>
          <a:fillRef idx="0">
            <a:schemeClr val="accent6"/>
          </a:fillRef>
          <a:effectRef idx="2">
            <a:schemeClr val="accent6"/>
          </a:effectRef>
          <a:fontRef idx="minor">
            <a:schemeClr val="tx1"/>
          </a:fontRef>
        </p:style>
      </p:cxnSp>
      <p:cxnSp>
        <p:nvCxnSpPr>
          <p:cNvPr id="43" name="直接连接符 42"/>
          <p:cNvCxnSpPr/>
          <p:nvPr/>
        </p:nvCxnSpPr>
        <p:spPr>
          <a:xfrm>
            <a:off x="5337810" y="2910840"/>
            <a:ext cx="1313180" cy="0"/>
          </a:xfrm>
          <a:prstGeom prst="line">
            <a:avLst/>
          </a:prstGeom>
        </p:spPr>
        <p:style>
          <a:lnRef idx="3">
            <a:schemeClr val="accent6"/>
          </a:lnRef>
          <a:fillRef idx="0">
            <a:schemeClr val="accent6"/>
          </a:fillRef>
          <a:effectRef idx="2">
            <a:schemeClr val="accent6"/>
          </a:effectRef>
          <a:fontRef idx="minor">
            <a:schemeClr val="tx1"/>
          </a:fontRef>
        </p:style>
      </p:cxnSp>
      <p:sp>
        <p:nvSpPr>
          <p:cNvPr id="47" name="文本框 46"/>
          <p:cNvSpPr txBox="1"/>
          <p:nvPr/>
        </p:nvSpPr>
        <p:spPr>
          <a:xfrm>
            <a:off x="6880225" y="1724660"/>
            <a:ext cx="1082675" cy="368300"/>
          </a:xfrm>
          <a:prstGeom prst="rect">
            <a:avLst/>
          </a:prstGeom>
          <a:noFill/>
        </p:spPr>
        <p:txBody>
          <a:bodyPr wrap="square" rtlCol="0">
            <a:spAutoFit/>
          </a:bodyPr>
          <a:p>
            <a:r>
              <a:rPr lang="en-US" altLang="zh-CN">
                <a:latin typeface="新宋体" panose="02010609030101010101" charset="-122"/>
                <a:ea typeface="新宋体" panose="02010609030101010101" charset="-122"/>
                <a:cs typeface="新宋体" panose="02010609030101010101" charset="-122"/>
              </a:rPr>
              <a:t>H</a:t>
            </a:r>
            <a:r>
              <a:rPr lang="zh-CN" altLang="en-US">
                <a:latin typeface="新宋体" panose="02010609030101010101" charset="-122"/>
                <a:ea typeface="新宋体" panose="02010609030101010101" charset="-122"/>
                <a:cs typeface="新宋体" panose="02010609030101010101" charset="-122"/>
              </a:rPr>
              <a:t>型滑轨</a:t>
            </a:r>
            <a:endParaRPr lang="zh-CN" altLang="en-US">
              <a:latin typeface="新宋体" panose="02010609030101010101" charset="-122"/>
              <a:ea typeface="新宋体" panose="02010609030101010101" charset="-122"/>
              <a:cs typeface="新宋体" panose="02010609030101010101" charset="-122"/>
            </a:endParaRPr>
          </a:p>
        </p:txBody>
      </p:sp>
      <p:sp>
        <p:nvSpPr>
          <p:cNvPr id="49" name="文本框 48"/>
          <p:cNvSpPr txBox="1"/>
          <p:nvPr/>
        </p:nvSpPr>
        <p:spPr>
          <a:xfrm>
            <a:off x="6880225" y="2722245"/>
            <a:ext cx="910590" cy="368300"/>
          </a:xfrm>
          <a:prstGeom prst="rect">
            <a:avLst/>
          </a:prstGeom>
          <a:noFill/>
        </p:spPr>
        <p:txBody>
          <a:bodyPr wrap="square" rtlCol="0">
            <a:spAutoFit/>
          </a:bodyPr>
          <a:p>
            <a:r>
              <a:rPr lang="zh-CN" altLang="en-US">
                <a:latin typeface="新宋体" panose="02010609030101010101" charset="-122"/>
                <a:ea typeface="新宋体" panose="02010609030101010101" charset="-122"/>
              </a:rPr>
              <a:t>滑轮组</a:t>
            </a:r>
            <a:endParaRPr lang="zh-CN" altLang="en-US">
              <a:latin typeface="新宋体" panose="02010609030101010101" charset="-122"/>
              <a:ea typeface="新宋体" panose="02010609030101010101" charset="-122"/>
            </a:endParaRPr>
          </a:p>
        </p:txBody>
      </p:sp>
      <p:sp>
        <p:nvSpPr>
          <p:cNvPr id="51" name="文本框 50"/>
          <p:cNvSpPr txBox="1"/>
          <p:nvPr/>
        </p:nvSpPr>
        <p:spPr>
          <a:xfrm>
            <a:off x="6880225" y="4969510"/>
            <a:ext cx="1774190" cy="368300"/>
          </a:xfrm>
          <a:prstGeom prst="rect">
            <a:avLst/>
          </a:prstGeom>
          <a:noFill/>
        </p:spPr>
        <p:txBody>
          <a:bodyPr wrap="square" rtlCol="0">
            <a:spAutoFit/>
          </a:bodyPr>
          <a:p>
            <a:r>
              <a:rPr lang="en-US" altLang="zh-CN"/>
              <a:t>1</a:t>
            </a:r>
            <a:r>
              <a:rPr lang="en-US" altLang="zh-CN">
                <a:latin typeface="新宋体" panose="02010609030101010101" charset="-122"/>
                <a:ea typeface="新宋体" panose="02010609030101010101" charset="-122"/>
                <a:cs typeface="新宋体" panose="02010609030101010101" charset="-122"/>
              </a:rPr>
              <a:t>0</a:t>
            </a:r>
            <a:r>
              <a:rPr lang="en-US" altLang="zh-CN">
                <a:latin typeface="新宋体" panose="02010609030101010101" charset="-122"/>
                <a:ea typeface="新宋体" panose="02010609030101010101" charset="-122"/>
                <a:cs typeface="新宋体" panose="02010609030101010101" charset="-122"/>
              </a:rPr>
              <a:t>#</a:t>
            </a:r>
            <a:r>
              <a:rPr lang="zh-CN" altLang="en-US">
                <a:latin typeface="新宋体" panose="02010609030101010101" charset="-122"/>
                <a:ea typeface="新宋体" panose="02010609030101010101" charset="-122"/>
                <a:cs typeface="新宋体" panose="02010609030101010101" charset="-122"/>
              </a:rPr>
              <a:t>槽钢固定架</a:t>
            </a:r>
            <a:endParaRPr lang="zh-CN" altLang="en-US">
              <a:latin typeface="新宋体" panose="02010609030101010101" charset="-122"/>
              <a:ea typeface="新宋体" panose="02010609030101010101" charset="-122"/>
              <a:cs typeface="新宋体" panose="02010609030101010101" charset="-122"/>
            </a:endParaRPr>
          </a:p>
        </p:txBody>
      </p:sp>
      <p:sp>
        <p:nvSpPr>
          <p:cNvPr id="52" name="文本框 51"/>
          <p:cNvSpPr txBox="1"/>
          <p:nvPr/>
        </p:nvSpPr>
        <p:spPr>
          <a:xfrm>
            <a:off x="8742045" y="4505325"/>
            <a:ext cx="2846705" cy="1076325"/>
          </a:xfrm>
          <a:prstGeom prst="rect">
            <a:avLst/>
          </a:prstGeom>
          <a:noFill/>
        </p:spPr>
        <p:txBody>
          <a:bodyPr wrap="square" rtlCol="0">
            <a:spAutoFit/>
          </a:bodyPr>
          <a:p>
            <a:r>
              <a:rPr lang="zh-CN" altLang="en-US" sz="1600">
                <a:latin typeface="新宋体" panose="02010609030101010101" charset="-122"/>
                <a:ea typeface="新宋体" panose="02010609030101010101" charset="-122"/>
                <a:cs typeface="新宋体" panose="02010609030101010101" charset="-122"/>
              </a:rPr>
              <a:t>固定架由防汛墙上面原有钢管桩焊接槽钢组成，将槽钢连接在防汛墙近水侧，以此连接</a:t>
            </a:r>
            <a:r>
              <a:rPr lang="en-US" altLang="zh-CN" sz="1600">
                <a:latin typeface="新宋体" panose="02010609030101010101" charset="-122"/>
                <a:ea typeface="新宋体" panose="02010609030101010101" charset="-122"/>
                <a:cs typeface="新宋体" panose="02010609030101010101" charset="-122"/>
              </a:rPr>
              <a:t>H</a:t>
            </a:r>
            <a:r>
              <a:rPr lang="zh-CN" altLang="en-US" sz="1600">
                <a:latin typeface="新宋体" panose="02010609030101010101" charset="-122"/>
                <a:ea typeface="新宋体" panose="02010609030101010101" charset="-122"/>
                <a:cs typeface="新宋体" panose="02010609030101010101" charset="-122"/>
              </a:rPr>
              <a:t>型钢轨道。</a:t>
            </a:r>
            <a:endParaRPr lang="zh-CN" altLang="en-US" sz="1600">
              <a:latin typeface="新宋体" panose="02010609030101010101" charset="-122"/>
              <a:ea typeface="新宋体" panose="02010609030101010101" charset="-122"/>
              <a:cs typeface="新宋体" panose="02010609030101010101" charset="-122"/>
            </a:endParaRPr>
          </a:p>
        </p:txBody>
      </p:sp>
      <p:sp>
        <p:nvSpPr>
          <p:cNvPr id="53" name="文本框 52"/>
          <p:cNvSpPr txBox="1"/>
          <p:nvPr/>
        </p:nvSpPr>
        <p:spPr>
          <a:xfrm>
            <a:off x="8654415" y="1524635"/>
            <a:ext cx="2614930" cy="768350"/>
          </a:xfrm>
          <a:prstGeom prst="rect">
            <a:avLst/>
          </a:prstGeom>
          <a:noFill/>
        </p:spPr>
        <p:txBody>
          <a:bodyPr wrap="square" rtlCol="0">
            <a:spAutoFit/>
          </a:bodyPr>
          <a:p>
            <a:r>
              <a:rPr lang="en-US" altLang="zh-CN" sz="1400">
                <a:latin typeface="新宋体" panose="02010609030101010101" charset="-122"/>
                <a:ea typeface="新宋体" panose="02010609030101010101" charset="-122"/>
                <a:cs typeface="新宋体" panose="02010609030101010101" charset="-122"/>
              </a:rPr>
              <a:t>H</a:t>
            </a:r>
            <a:r>
              <a:rPr lang="zh-CN" altLang="en-US" sz="1400">
                <a:latin typeface="新宋体" panose="02010609030101010101" charset="-122"/>
                <a:ea typeface="新宋体" panose="02010609030101010101" charset="-122"/>
                <a:cs typeface="新宋体" panose="02010609030101010101" charset="-122"/>
              </a:rPr>
              <a:t>型滑轨为</a:t>
            </a:r>
            <a:r>
              <a:rPr lang="en-US" altLang="zh-CN" sz="1400">
                <a:latin typeface="新宋体" panose="02010609030101010101" charset="-122"/>
                <a:ea typeface="新宋体" panose="02010609030101010101" charset="-122"/>
                <a:cs typeface="新宋体" panose="02010609030101010101" charset="-122"/>
              </a:rPr>
              <a:t>H</a:t>
            </a:r>
            <a:r>
              <a:rPr lang="zh-CN" altLang="en-US" sz="1400">
                <a:latin typeface="新宋体" panose="02010609030101010101" charset="-122"/>
                <a:ea typeface="新宋体" panose="02010609030101010101" charset="-122"/>
                <a:cs typeface="新宋体" panose="02010609030101010101" charset="-122"/>
              </a:rPr>
              <a:t>型</a:t>
            </a:r>
            <a:r>
              <a:rPr lang="en-US" altLang="zh-CN" sz="1400">
                <a:latin typeface="新宋体" panose="02010609030101010101" charset="-122"/>
                <a:ea typeface="新宋体" panose="02010609030101010101" charset="-122"/>
                <a:cs typeface="新宋体" panose="02010609030101010101" charset="-122"/>
              </a:rPr>
              <a:t>200*200</a:t>
            </a:r>
            <a:r>
              <a:rPr lang="zh-CN" altLang="en-US" sz="1400">
                <a:latin typeface="新宋体" panose="02010609030101010101" charset="-122"/>
                <a:ea typeface="新宋体" panose="02010609030101010101" charset="-122"/>
                <a:cs typeface="新宋体" panose="02010609030101010101" charset="-122"/>
              </a:rPr>
              <a:t>型钢，将其底部打入受力</a:t>
            </a:r>
            <a:r>
              <a:rPr lang="zh-CN" altLang="en-US" sz="1600">
                <a:latin typeface="新宋体" panose="02010609030101010101" charset="-122"/>
                <a:ea typeface="新宋体" panose="02010609030101010101" charset="-122"/>
                <a:cs typeface="新宋体" panose="02010609030101010101" charset="-122"/>
              </a:rPr>
              <a:t>层</a:t>
            </a:r>
            <a:r>
              <a:rPr lang="zh-CN" altLang="en-US" sz="1400">
                <a:latin typeface="新宋体" panose="02010609030101010101" charset="-122"/>
                <a:ea typeface="新宋体" panose="02010609030101010101" charset="-122"/>
                <a:cs typeface="新宋体" panose="02010609030101010101" charset="-122"/>
              </a:rPr>
              <a:t>，上层连接槽钢固定。</a:t>
            </a:r>
            <a:endParaRPr lang="zh-CN" altLang="en-US" sz="1400">
              <a:latin typeface="新宋体" panose="02010609030101010101" charset="-122"/>
              <a:ea typeface="新宋体" panose="02010609030101010101" charset="-122"/>
              <a:cs typeface="新宋体" panose="02010609030101010101" charset="-122"/>
            </a:endParaRPr>
          </a:p>
        </p:txBody>
      </p:sp>
      <p:sp>
        <p:nvSpPr>
          <p:cNvPr id="54" name="文本框 53"/>
          <p:cNvSpPr txBox="1"/>
          <p:nvPr/>
        </p:nvSpPr>
        <p:spPr>
          <a:xfrm>
            <a:off x="8654415" y="2566035"/>
            <a:ext cx="2712085" cy="1076325"/>
          </a:xfrm>
          <a:prstGeom prst="rect">
            <a:avLst/>
          </a:prstGeom>
          <a:noFill/>
        </p:spPr>
        <p:txBody>
          <a:bodyPr wrap="square" rtlCol="0">
            <a:spAutoFit/>
          </a:bodyPr>
          <a:p>
            <a:r>
              <a:rPr lang="zh-CN" altLang="en-US" sz="1600">
                <a:latin typeface="新宋体" panose="02010609030101010101" charset="-122"/>
                <a:ea typeface="新宋体" panose="02010609030101010101" charset="-122"/>
                <a:cs typeface="新宋体" panose="02010609030101010101" charset="-122"/>
              </a:rPr>
              <a:t>滑轮组主件由两个滚轮组成，整体连接在码头槽钢主梁上，搭配</a:t>
            </a:r>
            <a:r>
              <a:rPr lang="en-US" altLang="zh-CN" sz="1600">
                <a:latin typeface="新宋体" panose="02010609030101010101" charset="-122"/>
                <a:ea typeface="新宋体" panose="02010609030101010101" charset="-122"/>
                <a:cs typeface="新宋体" panose="02010609030101010101" charset="-122"/>
              </a:rPr>
              <a:t>H</a:t>
            </a:r>
            <a:r>
              <a:rPr lang="zh-CN" altLang="en-US" sz="1600">
                <a:latin typeface="新宋体" panose="02010609030101010101" charset="-122"/>
                <a:ea typeface="新宋体" panose="02010609030101010101" charset="-122"/>
                <a:cs typeface="新宋体" panose="02010609030101010101" charset="-122"/>
              </a:rPr>
              <a:t>型刚轨道，控制码头随水位升降运动。</a:t>
            </a:r>
            <a:endParaRPr lang="zh-CN" altLang="en-US" sz="1600">
              <a:latin typeface="新宋体" panose="02010609030101010101" charset="-122"/>
              <a:ea typeface="新宋体" panose="02010609030101010101" charset="-122"/>
              <a:cs typeface="新宋体" panose="02010609030101010101" charset="-122"/>
            </a:endParaRPr>
          </a:p>
        </p:txBody>
      </p:sp>
      <p:sp>
        <p:nvSpPr>
          <p:cNvPr id="2" name="文本框 1"/>
          <p:cNvSpPr txBox="1"/>
          <p:nvPr/>
        </p:nvSpPr>
        <p:spPr>
          <a:xfrm>
            <a:off x="468630" y="763905"/>
            <a:ext cx="1649095"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码头固定</a:t>
            </a:r>
            <a:endParaRPr lang="zh-CN" altLang="en-US" sz="2400">
              <a:latin typeface="新宋体" panose="02010609030101010101" charset="-122"/>
              <a:ea typeface="新宋体" panose="02010609030101010101" charset="-122"/>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宝山码头图纸0105 Model (1)_00"/>
          <p:cNvPicPr>
            <a:picLocks noChangeAspect="1"/>
          </p:cNvPicPr>
          <p:nvPr/>
        </p:nvPicPr>
        <p:blipFill>
          <a:blip r:embed="rId1"/>
          <a:srcRect l="3360" t="10620" r="2174" b="22083"/>
          <a:stretch>
            <a:fillRect/>
          </a:stretch>
        </p:blipFill>
        <p:spPr>
          <a:xfrm>
            <a:off x="212725" y="3497580"/>
            <a:ext cx="6668770" cy="3360420"/>
          </a:xfrm>
          <a:prstGeom prst="rect">
            <a:avLst/>
          </a:prstGeom>
        </p:spPr>
      </p:pic>
      <p:cxnSp>
        <p:nvCxnSpPr>
          <p:cNvPr id="3" name="直接箭头连接符 2"/>
          <p:cNvCxnSpPr/>
          <p:nvPr/>
        </p:nvCxnSpPr>
        <p:spPr>
          <a:xfrm flipH="1">
            <a:off x="1154430" y="2939415"/>
            <a:ext cx="9525" cy="3038475"/>
          </a:xfrm>
          <a:prstGeom prst="straightConnector1">
            <a:avLst/>
          </a:prstGeom>
          <a:ln>
            <a:tailEnd type="oval" w="med" len="med"/>
          </a:ln>
        </p:spPr>
        <p:style>
          <a:lnRef idx="1">
            <a:schemeClr val="accent5"/>
          </a:lnRef>
          <a:fillRef idx="0">
            <a:schemeClr val="accent5"/>
          </a:fillRef>
          <a:effectRef idx="0">
            <a:schemeClr val="accent5"/>
          </a:effectRef>
          <a:fontRef idx="minor">
            <a:schemeClr val="tx1"/>
          </a:fontRef>
        </p:style>
      </p:cxnSp>
      <p:cxnSp>
        <p:nvCxnSpPr>
          <p:cNvPr id="4" name="直接箭头连接符 3"/>
          <p:cNvCxnSpPr/>
          <p:nvPr/>
        </p:nvCxnSpPr>
        <p:spPr>
          <a:xfrm flipH="1">
            <a:off x="1938020" y="2901315"/>
            <a:ext cx="6985" cy="2867660"/>
          </a:xfrm>
          <a:prstGeom prst="straightConnector1">
            <a:avLst/>
          </a:prstGeom>
          <a:ln>
            <a:tailEnd type="oval" w="med" len="med"/>
          </a:ln>
        </p:spPr>
        <p:style>
          <a:lnRef idx="1">
            <a:schemeClr val="accent5"/>
          </a:lnRef>
          <a:fillRef idx="0">
            <a:schemeClr val="accent5"/>
          </a:fillRef>
          <a:effectRef idx="0">
            <a:schemeClr val="accent5"/>
          </a:effectRef>
          <a:fontRef idx="minor">
            <a:schemeClr val="tx1"/>
          </a:fontRef>
        </p:style>
      </p:cxnSp>
      <p:cxnSp>
        <p:nvCxnSpPr>
          <p:cNvPr id="5" name="直接箭头连接符 4"/>
          <p:cNvCxnSpPr/>
          <p:nvPr/>
        </p:nvCxnSpPr>
        <p:spPr>
          <a:xfrm flipH="1">
            <a:off x="2769870" y="2929890"/>
            <a:ext cx="3810" cy="2668905"/>
          </a:xfrm>
          <a:prstGeom prst="straightConnector1">
            <a:avLst/>
          </a:prstGeom>
          <a:ln>
            <a:tailEnd type="oval" w="med" len="med"/>
          </a:ln>
        </p:spPr>
        <p:style>
          <a:lnRef idx="1">
            <a:schemeClr val="accent5"/>
          </a:lnRef>
          <a:fillRef idx="0">
            <a:schemeClr val="accent5"/>
          </a:fillRef>
          <a:effectRef idx="0">
            <a:schemeClr val="accent5"/>
          </a:effectRef>
          <a:fontRef idx="minor">
            <a:schemeClr val="tx1"/>
          </a:fontRef>
        </p:style>
      </p:cxnSp>
      <p:cxnSp>
        <p:nvCxnSpPr>
          <p:cNvPr id="6" name="直接箭头连接符 5"/>
          <p:cNvCxnSpPr/>
          <p:nvPr/>
        </p:nvCxnSpPr>
        <p:spPr>
          <a:xfrm flipH="1">
            <a:off x="3950335" y="2891790"/>
            <a:ext cx="1270" cy="2211070"/>
          </a:xfrm>
          <a:prstGeom prst="straightConnector1">
            <a:avLst/>
          </a:prstGeom>
          <a:ln>
            <a:tailEnd type="oval" w="med" len="med"/>
          </a:ln>
        </p:spPr>
        <p:style>
          <a:lnRef idx="1">
            <a:schemeClr val="accent5"/>
          </a:lnRef>
          <a:fillRef idx="0">
            <a:schemeClr val="accent5"/>
          </a:fillRef>
          <a:effectRef idx="0">
            <a:schemeClr val="accent5"/>
          </a:effectRef>
          <a:fontRef idx="minor">
            <a:schemeClr val="tx1"/>
          </a:fontRef>
        </p:style>
      </p:cxnSp>
      <p:cxnSp>
        <p:nvCxnSpPr>
          <p:cNvPr id="7" name="直接箭头连接符 6"/>
          <p:cNvCxnSpPr/>
          <p:nvPr/>
        </p:nvCxnSpPr>
        <p:spPr>
          <a:xfrm flipH="1">
            <a:off x="5252720" y="2891790"/>
            <a:ext cx="8255" cy="1964055"/>
          </a:xfrm>
          <a:prstGeom prst="straightConnector1">
            <a:avLst/>
          </a:prstGeom>
          <a:ln>
            <a:tailEnd type="oval" w="med" len="med"/>
          </a:ln>
        </p:spPr>
        <p:style>
          <a:lnRef idx="1">
            <a:schemeClr val="accent5"/>
          </a:lnRef>
          <a:fillRef idx="0">
            <a:schemeClr val="accent5"/>
          </a:fillRef>
          <a:effectRef idx="0">
            <a:schemeClr val="accent5"/>
          </a:effectRef>
          <a:fontRef idx="minor">
            <a:schemeClr val="tx1"/>
          </a:fontRef>
        </p:style>
      </p:cxnSp>
      <p:cxnSp>
        <p:nvCxnSpPr>
          <p:cNvPr id="8" name="直接箭头连接符 7"/>
          <p:cNvCxnSpPr/>
          <p:nvPr/>
        </p:nvCxnSpPr>
        <p:spPr>
          <a:xfrm flipH="1">
            <a:off x="6091555" y="2891790"/>
            <a:ext cx="3810" cy="979805"/>
          </a:xfrm>
          <a:prstGeom prst="straightConnector1">
            <a:avLst/>
          </a:prstGeom>
          <a:ln>
            <a:headEnd type="none" w="med" len="med"/>
            <a:tailEnd type="oval" w="med" len="med"/>
          </a:ln>
        </p:spPr>
        <p:style>
          <a:lnRef idx="1">
            <a:schemeClr val="accent5"/>
          </a:lnRef>
          <a:fillRef idx="0">
            <a:schemeClr val="accent5"/>
          </a:fillRef>
          <a:effectRef idx="0">
            <a:schemeClr val="accent5"/>
          </a:effectRef>
          <a:fontRef idx="minor">
            <a:schemeClr val="tx1"/>
          </a:fontRef>
        </p:style>
      </p:cxnSp>
      <p:sp>
        <p:nvSpPr>
          <p:cNvPr id="12" name="文本框 11"/>
          <p:cNvSpPr txBox="1"/>
          <p:nvPr/>
        </p:nvSpPr>
        <p:spPr>
          <a:xfrm>
            <a:off x="303530" y="2428240"/>
            <a:ext cx="1083945" cy="306705"/>
          </a:xfrm>
          <a:prstGeom prst="rect">
            <a:avLst/>
          </a:prstGeom>
          <a:noFill/>
        </p:spPr>
        <p:txBody>
          <a:bodyPr wrap="square" rtlCol="0">
            <a:spAutoFit/>
          </a:bodyPr>
          <a:p>
            <a:r>
              <a:rPr lang="zh-CN" altLang="zh-CN" sz="1400">
                <a:latin typeface="新宋体" panose="02010609030101010101" charset="-122"/>
                <a:ea typeface="新宋体" panose="02010609030101010101" charset="-122"/>
              </a:rPr>
              <a:t>聚乙烯浮箱</a:t>
            </a:r>
            <a:endParaRPr lang="zh-CN" altLang="zh-CN" sz="1400">
              <a:latin typeface="新宋体" panose="02010609030101010101" charset="-122"/>
              <a:ea typeface="新宋体" panose="02010609030101010101" charset="-122"/>
            </a:endParaRPr>
          </a:p>
        </p:txBody>
      </p:sp>
      <p:sp>
        <p:nvSpPr>
          <p:cNvPr id="13" name="文本框 12"/>
          <p:cNvSpPr txBox="1"/>
          <p:nvPr/>
        </p:nvSpPr>
        <p:spPr>
          <a:xfrm>
            <a:off x="1452245" y="2428240"/>
            <a:ext cx="978535" cy="306705"/>
          </a:xfrm>
          <a:prstGeom prst="rect">
            <a:avLst/>
          </a:prstGeom>
          <a:noFill/>
        </p:spPr>
        <p:txBody>
          <a:bodyPr wrap="square" rtlCol="0">
            <a:spAutoFit/>
          </a:bodyPr>
          <a:p>
            <a:r>
              <a:rPr lang="zh-CN" altLang="zh-CN" sz="1400">
                <a:latin typeface="新宋体" panose="02010609030101010101" charset="-122"/>
                <a:ea typeface="新宋体" panose="02010609030101010101" charset="-122"/>
              </a:rPr>
              <a:t>镀锌钢架</a:t>
            </a:r>
            <a:endParaRPr lang="zh-CN" altLang="zh-CN" sz="1400">
              <a:latin typeface="新宋体" panose="02010609030101010101" charset="-122"/>
              <a:ea typeface="新宋体" panose="02010609030101010101" charset="-122"/>
            </a:endParaRPr>
          </a:p>
        </p:txBody>
      </p:sp>
      <p:sp>
        <p:nvSpPr>
          <p:cNvPr id="14" name="文本框 13"/>
          <p:cNvSpPr txBox="1"/>
          <p:nvPr/>
        </p:nvSpPr>
        <p:spPr>
          <a:xfrm>
            <a:off x="2430780" y="2428240"/>
            <a:ext cx="978535" cy="306705"/>
          </a:xfrm>
          <a:prstGeom prst="rect">
            <a:avLst/>
          </a:prstGeom>
          <a:noFill/>
        </p:spPr>
        <p:txBody>
          <a:bodyPr wrap="square" rtlCol="0">
            <a:spAutoFit/>
          </a:bodyPr>
          <a:p>
            <a:r>
              <a:rPr lang="zh-CN" altLang="zh-CN" sz="1400">
                <a:latin typeface="新宋体" panose="02010609030101010101" charset="-122"/>
                <a:ea typeface="新宋体" panose="02010609030101010101" charset="-122"/>
              </a:rPr>
              <a:t>塑木地板</a:t>
            </a:r>
            <a:endParaRPr lang="zh-CN" altLang="zh-CN" sz="1400">
              <a:latin typeface="新宋体" panose="02010609030101010101" charset="-122"/>
              <a:ea typeface="新宋体" panose="02010609030101010101" charset="-122"/>
            </a:endParaRPr>
          </a:p>
        </p:txBody>
      </p:sp>
      <p:sp>
        <p:nvSpPr>
          <p:cNvPr id="15" name="文本框 14"/>
          <p:cNvSpPr txBox="1"/>
          <p:nvPr/>
        </p:nvSpPr>
        <p:spPr>
          <a:xfrm>
            <a:off x="3409315" y="2428240"/>
            <a:ext cx="1078230" cy="306705"/>
          </a:xfrm>
          <a:prstGeom prst="rect">
            <a:avLst/>
          </a:prstGeom>
          <a:noFill/>
        </p:spPr>
        <p:txBody>
          <a:bodyPr wrap="square" rtlCol="0">
            <a:spAutoFit/>
          </a:bodyPr>
          <a:p>
            <a:r>
              <a:rPr lang="zh-CN" altLang="en-US" sz="1400">
                <a:latin typeface="新宋体" panose="02010609030101010101" charset="-122"/>
                <a:ea typeface="新宋体" panose="02010609030101010101" charset="-122"/>
              </a:rPr>
              <a:t>钢丝绳横挡</a:t>
            </a:r>
            <a:endParaRPr lang="zh-CN" altLang="en-US" sz="1400">
              <a:latin typeface="新宋体" panose="02010609030101010101" charset="-122"/>
              <a:ea typeface="新宋体" panose="02010609030101010101" charset="-122"/>
            </a:endParaRPr>
          </a:p>
        </p:txBody>
      </p:sp>
      <p:sp>
        <p:nvSpPr>
          <p:cNvPr id="17" name="文本框 16"/>
          <p:cNvSpPr txBox="1"/>
          <p:nvPr/>
        </p:nvSpPr>
        <p:spPr>
          <a:xfrm>
            <a:off x="4639310" y="2428240"/>
            <a:ext cx="909955" cy="306705"/>
          </a:xfrm>
          <a:prstGeom prst="rect">
            <a:avLst/>
          </a:prstGeom>
          <a:noFill/>
        </p:spPr>
        <p:txBody>
          <a:bodyPr wrap="square" rtlCol="0">
            <a:spAutoFit/>
          </a:bodyPr>
          <a:p>
            <a:r>
              <a:rPr lang="zh-CN" sz="1400">
                <a:latin typeface="新宋体" panose="02010609030101010101" charset="-122"/>
                <a:ea typeface="新宋体" panose="02010609030101010101" charset="-122"/>
              </a:rPr>
              <a:t>栏杆立柱</a:t>
            </a:r>
            <a:endParaRPr lang="zh-CN" sz="1400">
              <a:latin typeface="新宋体" panose="02010609030101010101" charset="-122"/>
              <a:ea typeface="新宋体" panose="02010609030101010101" charset="-122"/>
            </a:endParaRPr>
          </a:p>
        </p:txBody>
      </p:sp>
      <p:sp>
        <p:nvSpPr>
          <p:cNvPr id="18" name="文本框 17"/>
          <p:cNvSpPr txBox="1"/>
          <p:nvPr/>
        </p:nvSpPr>
        <p:spPr>
          <a:xfrm>
            <a:off x="5765800" y="2428240"/>
            <a:ext cx="901700" cy="306705"/>
          </a:xfrm>
          <a:prstGeom prst="rect">
            <a:avLst/>
          </a:prstGeom>
          <a:noFill/>
        </p:spPr>
        <p:txBody>
          <a:bodyPr wrap="square" rtlCol="0">
            <a:spAutoFit/>
          </a:bodyPr>
          <a:p>
            <a:r>
              <a:rPr lang="zh-CN" sz="1400">
                <a:latin typeface="新宋体" panose="02010609030101010101" charset="-122"/>
                <a:ea typeface="新宋体" panose="02010609030101010101" charset="-122"/>
              </a:rPr>
              <a:t>栏杆扶手</a:t>
            </a:r>
            <a:endParaRPr lang="zh-CN" sz="1400">
              <a:latin typeface="新宋体" panose="02010609030101010101" charset="-122"/>
              <a:ea typeface="新宋体" panose="02010609030101010101" charset="-122"/>
            </a:endParaRPr>
          </a:p>
        </p:txBody>
      </p:sp>
      <p:sp>
        <p:nvSpPr>
          <p:cNvPr id="19" name="文本框 18"/>
          <p:cNvSpPr txBox="1"/>
          <p:nvPr/>
        </p:nvSpPr>
        <p:spPr>
          <a:xfrm>
            <a:off x="6884035" y="1688465"/>
            <a:ext cx="5146675" cy="4223385"/>
          </a:xfrm>
          <a:prstGeom prst="rect">
            <a:avLst/>
          </a:prstGeom>
          <a:noFill/>
        </p:spPr>
        <p:txBody>
          <a:bodyPr wrap="square" rtlCol="0">
            <a:spAutoFit/>
          </a:bodyPr>
          <a:p>
            <a:pPr>
              <a:lnSpc>
                <a:spcPct val="140000"/>
              </a:lnSpc>
            </a:pPr>
            <a:r>
              <a:rPr lang="zh-CN" altLang="en-US" sz="1600">
                <a:latin typeface="新宋体" panose="02010609030101010101" charset="-122"/>
                <a:ea typeface="新宋体" panose="02010609030101010101" charset="-122"/>
                <a:cs typeface="新宋体" panose="02010609030101010101" charset="-122"/>
              </a:rPr>
              <a:t>浮体结构：栈道全部为</a:t>
            </a:r>
            <a:r>
              <a:rPr lang="en-US" altLang="zh-CN" sz="1600">
                <a:latin typeface="新宋体" panose="02010609030101010101" charset="-122"/>
                <a:ea typeface="新宋体" panose="02010609030101010101" charset="-122"/>
                <a:cs typeface="新宋体" panose="02010609030101010101" charset="-122"/>
              </a:rPr>
              <a:t>1200mm*800mm*550mm</a:t>
            </a:r>
            <a:r>
              <a:rPr lang="zh-CN" altLang="en-US" sz="1600">
                <a:latin typeface="新宋体" panose="02010609030101010101" charset="-122"/>
                <a:ea typeface="新宋体" panose="02010609030101010101" charset="-122"/>
                <a:cs typeface="新宋体" panose="02010609030101010101" charset="-122"/>
              </a:rPr>
              <a:t>浮箱，由于餐饮区域和会议区域，房屋重量较大，为保证码头吃水位置一致以及房屋稳定性，房屋区域码头外围采用</a:t>
            </a:r>
            <a:r>
              <a:rPr lang="en-US" altLang="zh-CN" sz="1600">
                <a:latin typeface="新宋体" panose="02010609030101010101" charset="-122"/>
                <a:ea typeface="新宋体" panose="02010609030101010101" charset="-122"/>
                <a:cs typeface="新宋体" panose="02010609030101010101" charset="-122"/>
              </a:rPr>
              <a:t>1200mm*800mm*1050mm</a:t>
            </a:r>
            <a:r>
              <a:rPr lang="zh-CN" altLang="en-US" sz="1600">
                <a:latin typeface="新宋体" panose="02010609030101010101" charset="-122"/>
                <a:ea typeface="新宋体" panose="02010609030101010101" charset="-122"/>
                <a:cs typeface="新宋体" panose="02010609030101010101" charset="-122"/>
              </a:rPr>
              <a:t>浮箱，码头中间部分依然采用</a:t>
            </a:r>
            <a:r>
              <a:rPr lang="en-US" altLang="zh-CN" sz="1600">
                <a:latin typeface="新宋体" panose="02010609030101010101" charset="-122"/>
                <a:ea typeface="新宋体" panose="02010609030101010101" charset="-122"/>
                <a:cs typeface="新宋体" panose="02010609030101010101" charset="-122"/>
              </a:rPr>
              <a:t>1200*800*550</a:t>
            </a:r>
            <a:r>
              <a:rPr lang="zh-CN" altLang="en-US" sz="1600">
                <a:latin typeface="新宋体" panose="02010609030101010101" charset="-122"/>
                <a:ea typeface="新宋体" panose="02010609030101010101" charset="-122"/>
                <a:cs typeface="新宋体" panose="02010609030101010101" charset="-122"/>
              </a:rPr>
              <a:t>浮箱</a:t>
            </a:r>
            <a:r>
              <a:rPr lang="en-US" altLang="zh-CN" sz="1600">
                <a:latin typeface="新宋体" panose="02010609030101010101" charset="-122"/>
                <a:ea typeface="新宋体" panose="02010609030101010101" charset="-122"/>
                <a:cs typeface="新宋体" panose="02010609030101010101" charset="-122"/>
              </a:rPr>
              <a:t>;</a:t>
            </a:r>
            <a:endParaRPr lang="en-US" altLang="zh-CN" sz="1600">
              <a:latin typeface="新宋体" panose="02010609030101010101" charset="-122"/>
              <a:ea typeface="新宋体" panose="02010609030101010101" charset="-122"/>
              <a:cs typeface="新宋体" panose="02010609030101010101" charset="-122"/>
            </a:endParaRPr>
          </a:p>
          <a:p>
            <a:pPr>
              <a:lnSpc>
                <a:spcPct val="140000"/>
              </a:lnSpc>
            </a:pPr>
            <a:r>
              <a:rPr lang="zh-CN" altLang="en-US" sz="1600">
                <a:latin typeface="新宋体" panose="02010609030101010101" charset="-122"/>
                <a:ea typeface="新宋体" panose="02010609030101010101" charset="-122"/>
                <a:cs typeface="新宋体" panose="02010609030101010101" charset="-122"/>
              </a:rPr>
              <a:t>钢结构：在浮箱面层焊接</a:t>
            </a:r>
            <a:r>
              <a:rPr lang="en-US" altLang="zh-CN" sz="1600">
                <a:latin typeface="新宋体" panose="02010609030101010101" charset="-122"/>
                <a:ea typeface="新宋体" panose="02010609030101010101" charset="-122"/>
                <a:cs typeface="新宋体" panose="02010609030101010101" charset="-122"/>
              </a:rPr>
              <a:t>Q235</a:t>
            </a:r>
            <a:r>
              <a:rPr lang="zh-CN" altLang="en-US" sz="1600">
                <a:latin typeface="新宋体" panose="02010609030101010101" charset="-122"/>
                <a:ea typeface="新宋体" panose="02010609030101010101" charset="-122"/>
                <a:cs typeface="新宋体" panose="02010609030101010101" charset="-122"/>
              </a:rPr>
              <a:t>热镀锌钢架（</a:t>
            </a:r>
            <a:r>
              <a:rPr lang="en-US" altLang="zh-CN" sz="1600">
                <a:latin typeface="新宋体" panose="02010609030101010101" charset="-122"/>
                <a:ea typeface="新宋体" panose="02010609030101010101" charset="-122"/>
                <a:cs typeface="新宋体" panose="02010609030101010101" charset="-122"/>
              </a:rPr>
              <a:t>16#</a:t>
            </a:r>
            <a:r>
              <a:rPr lang="zh-CN" altLang="en-US" sz="1600">
                <a:latin typeface="新宋体" panose="02010609030101010101" charset="-122"/>
                <a:ea typeface="新宋体" panose="02010609030101010101" charset="-122"/>
                <a:cs typeface="新宋体" panose="02010609030101010101" charset="-122"/>
              </a:rPr>
              <a:t>热镀锌槽钢主梁，</a:t>
            </a:r>
            <a:r>
              <a:rPr lang="en-US" altLang="zh-CN" sz="1600">
                <a:latin typeface="新宋体" panose="02010609030101010101" charset="-122"/>
                <a:ea typeface="新宋体" panose="02010609030101010101" charset="-122"/>
                <a:cs typeface="新宋体" panose="02010609030101010101" charset="-122"/>
              </a:rPr>
              <a:t>10#</a:t>
            </a:r>
            <a:r>
              <a:rPr lang="zh-CN" altLang="en-US" sz="1600">
                <a:latin typeface="新宋体" panose="02010609030101010101" charset="-122"/>
                <a:ea typeface="新宋体" panose="02010609030101010101" charset="-122"/>
                <a:cs typeface="新宋体" panose="02010609030101010101" charset="-122"/>
              </a:rPr>
              <a:t>热镀锌槽钢次梁，以及</a:t>
            </a:r>
            <a:r>
              <a:rPr lang="en-US" altLang="zh-CN" sz="1600">
                <a:latin typeface="新宋体" panose="02010609030101010101" charset="-122"/>
                <a:ea typeface="新宋体" panose="02010609030101010101" charset="-122"/>
                <a:cs typeface="新宋体" panose="02010609030101010101" charset="-122"/>
              </a:rPr>
              <a:t>60*40*3</a:t>
            </a:r>
            <a:r>
              <a:rPr lang="zh-CN" altLang="en-US" sz="1600">
                <a:latin typeface="新宋体" panose="02010609030101010101" charset="-122"/>
                <a:ea typeface="新宋体" panose="02010609030101010101" charset="-122"/>
                <a:cs typeface="新宋体" panose="02010609030101010101" charset="-122"/>
              </a:rPr>
              <a:t>热镀锌方管）</a:t>
            </a:r>
            <a:r>
              <a:rPr lang="en-US" altLang="zh-CN" sz="1600">
                <a:latin typeface="新宋体" panose="02010609030101010101" charset="-122"/>
                <a:ea typeface="新宋体" panose="02010609030101010101" charset="-122"/>
                <a:cs typeface="新宋体" panose="02010609030101010101" charset="-122"/>
              </a:rPr>
              <a:t>;</a:t>
            </a:r>
            <a:endParaRPr lang="en-US" altLang="zh-CN" sz="1600">
              <a:latin typeface="新宋体" panose="02010609030101010101" charset="-122"/>
              <a:ea typeface="新宋体" panose="02010609030101010101" charset="-122"/>
              <a:cs typeface="新宋体" panose="02010609030101010101" charset="-122"/>
            </a:endParaRPr>
          </a:p>
          <a:p>
            <a:pPr>
              <a:lnSpc>
                <a:spcPct val="140000"/>
              </a:lnSpc>
            </a:pPr>
            <a:r>
              <a:rPr lang="zh-CN" altLang="en-US" sz="1600">
                <a:latin typeface="新宋体" panose="02010609030101010101" charset="-122"/>
                <a:ea typeface="新宋体" panose="02010609030101010101" charset="-122"/>
                <a:cs typeface="新宋体" panose="02010609030101010101" charset="-122"/>
              </a:rPr>
              <a:t>面层：选用实心塑木地板（</a:t>
            </a:r>
            <a:r>
              <a:rPr lang="en-US" altLang="zh-CN" sz="1600">
                <a:latin typeface="新宋体" panose="02010609030101010101" charset="-122"/>
                <a:ea typeface="新宋体" panose="02010609030101010101" charset="-122"/>
                <a:cs typeface="新宋体" panose="02010609030101010101" charset="-122"/>
              </a:rPr>
              <a:t>140mm*23mm);</a:t>
            </a:r>
            <a:r>
              <a:rPr lang="zh-CN" altLang="en-US" sz="1600">
                <a:latin typeface="新宋体" panose="02010609030101010101" charset="-122"/>
                <a:ea typeface="新宋体" panose="02010609030101010101" charset="-122"/>
                <a:cs typeface="新宋体" panose="02010609030101010101" charset="-122"/>
              </a:rPr>
              <a:t>由地板专用卡扣，以自攻螺丝固定在钢架上；</a:t>
            </a:r>
            <a:endParaRPr lang="zh-CN" altLang="en-US" sz="1600">
              <a:latin typeface="新宋体" panose="02010609030101010101" charset="-122"/>
              <a:ea typeface="新宋体" panose="02010609030101010101" charset="-122"/>
              <a:cs typeface="新宋体" panose="02010609030101010101" charset="-122"/>
            </a:endParaRPr>
          </a:p>
          <a:p>
            <a:pPr>
              <a:lnSpc>
                <a:spcPct val="140000"/>
              </a:lnSpc>
            </a:pPr>
            <a:r>
              <a:rPr lang="zh-CN" altLang="en-US" sz="1600">
                <a:latin typeface="新宋体" panose="02010609030101010101" charset="-122"/>
                <a:ea typeface="新宋体" panose="02010609030101010101" charset="-122"/>
                <a:cs typeface="新宋体" panose="02010609030101010101" charset="-122"/>
              </a:rPr>
              <a:t>栏杆：为钢丝绳栏杆，扶手为</a:t>
            </a:r>
            <a:r>
              <a:rPr lang="en-US" altLang="zh-CN" sz="1600">
                <a:latin typeface="新宋体" panose="02010609030101010101" charset="-122"/>
                <a:ea typeface="新宋体" panose="02010609030101010101" charset="-122"/>
                <a:cs typeface="新宋体" panose="02010609030101010101" charset="-122"/>
              </a:rPr>
              <a:t>80mm*40mm</a:t>
            </a:r>
            <a:r>
              <a:rPr lang="zh-CN" altLang="en-US" sz="1600">
                <a:latin typeface="新宋体" panose="02010609030101010101" charset="-122"/>
                <a:ea typeface="新宋体" panose="02010609030101010101" charset="-122"/>
                <a:cs typeface="新宋体" panose="02010609030101010101" charset="-122"/>
              </a:rPr>
              <a:t>钢管，立柱为</a:t>
            </a:r>
            <a:r>
              <a:rPr lang="en-US" altLang="zh-CN" sz="1600">
                <a:latin typeface="新宋体" panose="02010609030101010101" charset="-122"/>
                <a:ea typeface="新宋体" panose="02010609030101010101" charset="-122"/>
                <a:cs typeface="新宋体" panose="02010609030101010101" charset="-122"/>
              </a:rPr>
              <a:t>60mm*40mm</a:t>
            </a:r>
            <a:r>
              <a:rPr lang="zh-CN" altLang="en-US" sz="1600">
                <a:latin typeface="新宋体" panose="02010609030101010101" charset="-122"/>
                <a:ea typeface="新宋体" panose="02010609030101010101" charset="-122"/>
                <a:cs typeface="新宋体" panose="02010609030101010101" charset="-122"/>
              </a:rPr>
              <a:t>钢管，每档搭配直径</a:t>
            </a:r>
            <a:r>
              <a:rPr lang="en-US" altLang="zh-CN" sz="1600">
                <a:latin typeface="新宋体" panose="02010609030101010101" charset="-122"/>
                <a:ea typeface="新宋体" panose="02010609030101010101" charset="-122"/>
                <a:cs typeface="新宋体" panose="02010609030101010101" charset="-122"/>
              </a:rPr>
              <a:t>8mm</a:t>
            </a:r>
            <a:r>
              <a:rPr lang="zh-CN" altLang="en-US" sz="1600">
                <a:latin typeface="新宋体" panose="02010609030101010101" charset="-122"/>
                <a:ea typeface="新宋体" panose="02010609030101010101" charset="-122"/>
                <a:cs typeface="新宋体" panose="02010609030101010101" charset="-122"/>
              </a:rPr>
              <a:t>钢丝绳。</a:t>
            </a:r>
            <a:endParaRPr lang="zh-CN" altLang="en-US" sz="1600">
              <a:latin typeface="新宋体" panose="02010609030101010101" charset="-122"/>
              <a:ea typeface="新宋体" panose="02010609030101010101" charset="-122"/>
              <a:cs typeface="新宋体" panose="02010609030101010101" charset="-122"/>
            </a:endParaRPr>
          </a:p>
        </p:txBody>
      </p:sp>
      <p:sp>
        <p:nvSpPr>
          <p:cNvPr id="22" name="文本框 21"/>
          <p:cNvSpPr txBox="1"/>
          <p:nvPr/>
        </p:nvSpPr>
        <p:spPr>
          <a:xfrm>
            <a:off x="641350" y="791845"/>
            <a:ext cx="1678940"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码头构成</a:t>
            </a:r>
            <a:endParaRPr lang="zh-CN" altLang="en-US" sz="2400">
              <a:latin typeface="新宋体" panose="02010609030101010101" charset="-122"/>
              <a:ea typeface="新宋体" panose="02010609030101010101" charset="-122"/>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直角三角形 45"/>
          <p:cNvSpPr/>
          <p:nvPr>
            <p:custDataLst>
              <p:tags r:id="rId1"/>
            </p:custDataLst>
          </p:nvPr>
        </p:nvSpPr>
        <p:spPr>
          <a:xfrm>
            <a:off x="6195695" y="2730500"/>
            <a:ext cx="927100" cy="1037590"/>
          </a:xfrm>
          <a:prstGeom prst="rtTriangle">
            <a:avLst/>
          </a:prstGeom>
          <a:solidFill>
            <a:srgbClr val="2F8C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45000" lnSpcReduction="20000"/>
          </a:bodyPr>
          <a:lstStyle/>
          <a:p>
            <a:pPr algn="ctr">
              <a:lnSpc>
                <a:spcPct val="140000"/>
              </a:lnSpc>
            </a:pPr>
            <a:endParaRPr lang="zh-CN" altLang="en-US" sz="28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34" name="任意多边形: 形状 33"/>
          <p:cNvSpPr/>
          <p:nvPr>
            <p:custDataLst>
              <p:tags r:id="rId2"/>
            </p:custDataLst>
          </p:nvPr>
        </p:nvSpPr>
        <p:spPr>
          <a:xfrm>
            <a:off x="608965" y="1523365"/>
            <a:ext cx="5474335" cy="2244725"/>
          </a:xfrm>
          <a:custGeom>
            <a:avLst/>
            <a:gdLst>
              <a:gd name="connsiteX0" fmla="*/ 0 w 5235449"/>
              <a:gd name="connsiteY0" fmla="*/ 0 h 4572001"/>
              <a:gd name="connsiteX1" fmla="*/ 5235449 w 5235449"/>
              <a:gd name="connsiteY1" fmla="*/ 0 h 4572001"/>
              <a:gd name="connsiteX2" fmla="*/ 5235449 w 5235449"/>
              <a:gd name="connsiteY2" fmla="*/ 4572001 h 4572001"/>
              <a:gd name="connsiteX3" fmla="*/ 0 w 5235449"/>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5235449" h="4572001">
                <a:moveTo>
                  <a:pt x="0" y="0"/>
                </a:moveTo>
                <a:lnTo>
                  <a:pt x="5235449" y="0"/>
                </a:lnTo>
                <a:lnTo>
                  <a:pt x="5235449" y="4572001"/>
                </a:lnTo>
                <a:lnTo>
                  <a:pt x="0" y="4572001"/>
                </a:lnTo>
                <a:close/>
              </a:path>
            </a:pathLst>
          </a:custGeom>
          <a:noFill/>
          <a:ln>
            <a:solidFill>
              <a:srgbClr val="349FB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1"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5" name="任意多边形: 形状 34"/>
          <p:cNvSpPr/>
          <p:nvPr>
            <p:custDataLst>
              <p:tags r:id="rId3"/>
            </p:custDataLst>
          </p:nvPr>
        </p:nvSpPr>
        <p:spPr>
          <a:xfrm>
            <a:off x="6195695" y="1523365"/>
            <a:ext cx="5386705" cy="2244725"/>
          </a:xfrm>
          <a:custGeom>
            <a:avLst/>
            <a:gdLst>
              <a:gd name="connsiteX0" fmla="*/ 0 w 5235449"/>
              <a:gd name="connsiteY0" fmla="*/ 0 h 4572001"/>
              <a:gd name="connsiteX1" fmla="*/ 5235449 w 5235449"/>
              <a:gd name="connsiteY1" fmla="*/ 0 h 4572001"/>
              <a:gd name="connsiteX2" fmla="*/ 5235449 w 5235449"/>
              <a:gd name="connsiteY2" fmla="*/ 4572001 h 4572001"/>
              <a:gd name="connsiteX3" fmla="*/ 0 w 5235449"/>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5235449" h="4572001">
                <a:moveTo>
                  <a:pt x="0" y="0"/>
                </a:moveTo>
                <a:lnTo>
                  <a:pt x="5235449" y="0"/>
                </a:lnTo>
                <a:lnTo>
                  <a:pt x="5235449" y="4572001"/>
                </a:lnTo>
                <a:lnTo>
                  <a:pt x="0" y="4572001"/>
                </a:lnTo>
                <a:close/>
              </a:path>
            </a:pathLst>
          </a:custGeom>
          <a:noFill/>
          <a:ln>
            <a:solidFill>
              <a:srgbClr val="2F8CD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1"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2" name="任意多边形: 形状 31"/>
          <p:cNvSpPr/>
          <p:nvPr>
            <p:custDataLst>
              <p:tags r:id="rId4"/>
            </p:custDataLst>
          </p:nvPr>
        </p:nvSpPr>
        <p:spPr>
          <a:xfrm>
            <a:off x="608965" y="3852545"/>
            <a:ext cx="5474335" cy="2244725"/>
          </a:xfrm>
          <a:custGeom>
            <a:avLst/>
            <a:gdLst>
              <a:gd name="connsiteX0" fmla="*/ 0 w 5235449"/>
              <a:gd name="connsiteY0" fmla="*/ 0 h 4572001"/>
              <a:gd name="connsiteX1" fmla="*/ 5235449 w 5235449"/>
              <a:gd name="connsiteY1" fmla="*/ 0 h 4572001"/>
              <a:gd name="connsiteX2" fmla="*/ 5235449 w 5235449"/>
              <a:gd name="connsiteY2" fmla="*/ 4572001 h 4572001"/>
              <a:gd name="connsiteX3" fmla="*/ 0 w 5235449"/>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5235449" h="4572001">
                <a:moveTo>
                  <a:pt x="0" y="0"/>
                </a:moveTo>
                <a:lnTo>
                  <a:pt x="5235449" y="0"/>
                </a:lnTo>
                <a:lnTo>
                  <a:pt x="5235449" y="4572001"/>
                </a:lnTo>
                <a:lnTo>
                  <a:pt x="0" y="4572001"/>
                </a:lnTo>
                <a:close/>
              </a:path>
            </a:pathLst>
          </a:custGeom>
          <a:noFill/>
          <a:ln>
            <a:solidFill>
              <a:srgbClr val="349FB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1"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3" name="任意多边形: 形状 32"/>
          <p:cNvSpPr/>
          <p:nvPr>
            <p:custDataLst>
              <p:tags r:id="rId5"/>
            </p:custDataLst>
          </p:nvPr>
        </p:nvSpPr>
        <p:spPr>
          <a:xfrm>
            <a:off x="6195695" y="3852545"/>
            <a:ext cx="5386705" cy="2244725"/>
          </a:xfrm>
          <a:custGeom>
            <a:avLst/>
            <a:gdLst>
              <a:gd name="connsiteX0" fmla="*/ 0 w 5235449"/>
              <a:gd name="connsiteY0" fmla="*/ 0 h 4572001"/>
              <a:gd name="connsiteX1" fmla="*/ 5235449 w 5235449"/>
              <a:gd name="connsiteY1" fmla="*/ 0 h 4572001"/>
              <a:gd name="connsiteX2" fmla="*/ 5235449 w 5235449"/>
              <a:gd name="connsiteY2" fmla="*/ 4572001 h 4572001"/>
              <a:gd name="connsiteX3" fmla="*/ 0 w 5235449"/>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5235449" h="4572001">
                <a:moveTo>
                  <a:pt x="0" y="0"/>
                </a:moveTo>
                <a:lnTo>
                  <a:pt x="5235449" y="0"/>
                </a:lnTo>
                <a:lnTo>
                  <a:pt x="5235449" y="4572001"/>
                </a:lnTo>
                <a:lnTo>
                  <a:pt x="0" y="4572001"/>
                </a:lnTo>
                <a:close/>
              </a:path>
            </a:pathLst>
          </a:custGeom>
          <a:noFill/>
          <a:ln>
            <a:solidFill>
              <a:srgbClr val="2F8CD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1"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7" name="直角三角形 6"/>
          <p:cNvSpPr/>
          <p:nvPr>
            <p:custDataLst>
              <p:tags r:id="rId6"/>
            </p:custDataLst>
          </p:nvPr>
        </p:nvSpPr>
        <p:spPr>
          <a:xfrm flipH="1">
            <a:off x="5156200" y="2730500"/>
            <a:ext cx="927100" cy="1037590"/>
          </a:xfrm>
          <a:prstGeom prst="rtTriangle">
            <a:avLst/>
          </a:prstGeom>
          <a:solidFill>
            <a:srgbClr val="349F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45000" lnSpcReduction="20000"/>
          </a:bodyPr>
          <a:lstStyle/>
          <a:p>
            <a:pPr algn="ctr">
              <a:lnSpc>
                <a:spcPct val="140000"/>
              </a:lnSpc>
            </a:pPr>
            <a:endParaRPr lang="zh-CN" altLang="en-US" sz="28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12" name="文本框 11"/>
          <p:cNvSpPr txBox="1"/>
          <p:nvPr>
            <p:custDataLst>
              <p:tags r:id="rId7"/>
            </p:custDataLst>
          </p:nvPr>
        </p:nvSpPr>
        <p:spPr>
          <a:xfrm>
            <a:off x="2859405" y="1828165"/>
            <a:ext cx="2910840" cy="1635125"/>
          </a:xfrm>
          <a:prstGeom prst="rect">
            <a:avLst/>
          </a:prstGeom>
        </p:spPr>
        <p:txBody>
          <a:bodyPr wrap="square"/>
          <a:lstStyle>
            <a:defPPr>
              <a:defRPr lang="zh-CN"/>
            </a:defPPr>
            <a:lvl1pPr>
              <a:defRPr>
                <a:solidFill>
                  <a:srgbClr val="2E2B26"/>
                </a:solidFill>
              </a:defRPr>
            </a:lvl1pPr>
          </a:lstStyle>
          <a:p>
            <a:pPr>
              <a:lnSpc>
                <a:spcPct val="170000"/>
              </a:lnSpc>
            </a:pPr>
            <a:r>
              <a:rPr lang="zh-CN" sz="1200">
                <a:solidFill>
                  <a:srgbClr val="FF0000"/>
                </a:solidFill>
                <a:latin typeface="新宋体" panose="02010609030101010101" charset="-122"/>
                <a:ea typeface="新宋体" panose="02010609030101010101" charset="-122"/>
                <a:cs typeface="新宋体" panose="02010609030101010101" charset="-122"/>
                <a:sym typeface="+mn-ea"/>
              </a:rPr>
              <a:t>【箱体原料</a:t>
            </a:r>
            <a:r>
              <a:rPr lang="en-US" sz="1200">
                <a:solidFill>
                  <a:srgbClr val="FF0000"/>
                </a:solidFill>
                <a:latin typeface="新宋体" panose="02010609030101010101" charset="-122"/>
                <a:ea typeface="新宋体" panose="02010609030101010101" charset="-122"/>
                <a:cs typeface="新宋体" panose="02010609030101010101" charset="-122"/>
                <a:sym typeface="+mn-ea"/>
              </a:rPr>
              <a:t>+</a:t>
            </a:r>
            <a:r>
              <a:rPr lang="zh-CN" sz="1200">
                <a:solidFill>
                  <a:srgbClr val="FF0000"/>
                </a:solidFill>
                <a:latin typeface="新宋体" panose="02010609030101010101" charset="-122"/>
                <a:ea typeface="新宋体" panose="02010609030101010101" charset="-122"/>
                <a:cs typeface="新宋体" panose="02010609030101010101" charset="-122"/>
                <a:sym typeface="+mn-ea"/>
              </a:rPr>
              <a:t>内部结构】</a:t>
            </a:r>
            <a:r>
              <a:rPr lang="zh-CN" sz="1200">
                <a:latin typeface="新宋体" panose="02010609030101010101" charset="-122"/>
                <a:ea typeface="新宋体" panose="02010609030101010101" charset="-122"/>
                <a:cs typeface="新宋体" panose="02010609030101010101" charset="-122"/>
                <a:sym typeface="+mn-ea"/>
              </a:rPr>
              <a:t>全新进口食品级</a:t>
            </a:r>
            <a:r>
              <a:rPr lang="en-US" sz="1200">
                <a:latin typeface="新宋体" panose="02010609030101010101" charset="-122"/>
                <a:ea typeface="新宋体" panose="02010609030101010101" charset="-122"/>
                <a:cs typeface="新宋体" panose="02010609030101010101" charset="-122"/>
                <a:sym typeface="+mn-ea"/>
              </a:rPr>
              <a:t>PE</a:t>
            </a:r>
            <a:r>
              <a:rPr lang="zh-CN" sz="1200">
                <a:latin typeface="新宋体" panose="02010609030101010101" charset="-122"/>
                <a:ea typeface="新宋体" panose="02010609030101010101" charset="-122"/>
                <a:cs typeface="新宋体" panose="02010609030101010101" charset="-122"/>
                <a:sym typeface="+mn-ea"/>
              </a:rPr>
              <a:t>材料</a:t>
            </a:r>
            <a:r>
              <a:rPr lang="en-US" sz="1200">
                <a:latin typeface="新宋体" panose="02010609030101010101" charset="-122"/>
                <a:ea typeface="新宋体" panose="02010609030101010101" charset="-122"/>
                <a:cs typeface="新宋体" panose="02010609030101010101" charset="-122"/>
                <a:sym typeface="+mn-ea"/>
              </a:rPr>
              <a:t>+</a:t>
            </a:r>
            <a:r>
              <a:rPr lang="zh-CN" sz="1200">
                <a:latin typeface="新宋体" panose="02010609030101010101" charset="-122"/>
                <a:ea typeface="新宋体" panose="02010609030101010101" charset="-122"/>
                <a:cs typeface="新宋体" panose="02010609030101010101" charset="-122"/>
                <a:sym typeface="+mn-ea"/>
              </a:rPr>
              <a:t>内部充满整块</a:t>
            </a:r>
            <a:r>
              <a:rPr lang="en-US" sz="1200">
                <a:latin typeface="新宋体" panose="02010609030101010101" charset="-122"/>
                <a:ea typeface="新宋体" panose="02010609030101010101" charset="-122"/>
                <a:cs typeface="新宋体" panose="02010609030101010101" charset="-122"/>
                <a:sym typeface="+mn-ea"/>
              </a:rPr>
              <a:t>EPS</a:t>
            </a:r>
            <a:r>
              <a:rPr lang="zh-CN" sz="1200">
                <a:latin typeface="新宋体" panose="02010609030101010101" charset="-122"/>
                <a:ea typeface="新宋体" panose="02010609030101010101" charset="-122"/>
                <a:cs typeface="新宋体" panose="02010609030101010101" charset="-122"/>
                <a:sym typeface="+mn-ea"/>
              </a:rPr>
              <a:t>泡沫（采用国际最先进的封闭式泡沫填充方法，无须开盖。泡沫的密度不低于</a:t>
            </a:r>
            <a:r>
              <a:rPr lang="en-US" sz="1200">
                <a:latin typeface="新宋体" panose="02010609030101010101" charset="-122"/>
                <a:ea typeface="新宋体" panose="02010609030101010101" charset="-122"/>
                <a:cs typeface="新宋体" panose="02010609030101010101" charset="-122"/>
                <a:sym typeface="+mn-ea"/>
              </a:rPr>
              <a:t>15</a:t>
            </a:r>
            <a:r>
              <a:rPr lang="zh-CN" sz="1200">
                <a:latin typeface="新宋体" panose="02010609030101010101" charset="-122"/>
                <a:ea typeface="新宋体" panose="02010609030101010101" charset="-122"/>
                <a:cs typeface="新宋体" panose="02010609030101010101" charset="-122"/>
                <a:sym typeface="+mn-ea"/>
              </a:rPr>
              <a:t>千克</a:t>
            </a:r>
            <a:r>
              <a:rPr lang="en-US" sz="1200">
                <a:latin typeface="新宋体" panose="02010609030101010101" charset="-122"/>
                <a:ea typeface="新宋体" panose="02010609030101010101" charset="-122"/>
                <a:cs typeface="新宋体" panose="02010609030101010101" charset="-122"/>
                <a:sym typeface="+mn-ea"/>
              </a:rPr>
              <a:t>/</a:t>
            </a:r>
            <a:r>
              <a:rPr lang="zh-CN" sz="1200">
                <a:latin typeface="新宋体" panose="02010609030101010101" charset="-122"/>
                <a:ea typeface="新宋体" panose="02010609030101010101" charset="-122"/>
                <a:cs typeface="新宋体" panose="02010609030101010101" charset="-122"/>
                <a:sym typeface="+mn-ea"/>
              </a:rPr>
              <a:t>立方）单个浮箱承载重量为</a:t>
            </a:r>
            <a:r>
              <a:rPr lang="en-US" altLang="zh-CN" sz="1200">
                <a:latin typeface="新宋体" panose="02010609030101010101" charset="-122"/>
                <a:ea typeface="新宋体" panose="02010609030101010101" charset="-122"/>
                <a:cs typeface="新宋体" panose="02010609030101010101" charset="-122"/>
                <a:sym typeface="+mn-ea"/>
              </a:rPr>
              <a:t>465</a:t>
            </a:r>
            <a:r>
              <a:rPr lang="en-US" altLang="zh-CN" sz="1200">
                <a:latin typeface="新宋体" panose="02010609030101010101" charset="-122"/>
                <a:ea typeface="新宋体" panose="02010609030101010101" charset="-122"/>
                <a:cs typeface="新宋体" panose="02010609030101010101" charset="-122"/>
                <a:sym typeface="+mn-ea"/>
              </a:rPr>
              <a:t>kg</a:t>
            </a:r>
            <a:r>
              <a:rPr lang="zh-CN" altLang="en-US" sz="1200">
                <a:latin typeface="新宋体" panose="02010609030101010101" charset="-122"/>
                <a:ea typeface="新宋体" panose="02010609030101010101" charset="-122"/>
                <a:cs typeface="新宋体" panose="02010609030101010101" charset="-122"/>
                <a:sym typeface="+mn-ea"/>
              </a:rPr>
              <a:t>。</a:t>
            </a:r>
            <a:endParaRPr lang="zh-CN" altLang="en-US" sz="1200">
              <a:latin typeface="新宋体" panose="02010609030101010101" charset="-122"/>
              <a:ea typeface="新宋体" panose="02010609030101010101" charset="-122"/>
              <a:cs typeface="新宋体" panose="02010609030101010101" charset="-122"/>
              <a:sym typeface="+mn-ea"/>
            </a:endParaRPr>
          </a:p>
          <a:p>
            <a:pPr>
              <a:lnSpc>
                <a:spcPct val="120000"/>
              </a:lnSpc>
            </a:pPr>
            <a:endParaRPr lang="zh-CN" altLang="en-US" sz="1200" spc="150">
              <a:solidFill>
                <a:schemeClr val="tx1">
                  <a:lumMod val="75000"/>
                </a:schemeClr>
              </a:solidFill>
              <a:latin typeface="新宋体" panose="02010609030101010101" charset="-122"/>
              <a:ea typeface="新宋体" panose="02010609030101010101" charset="-122"/>
              <a:cs typeface="新宋体" panose="02010609030101010101" charset="-122"/>
              <a:sym typeface="+mn-ea"/>
            </a:endParaRPr>
          </a:p>
        </p:txBody>
      </p:sp>
      <p:sp>
        <p:nvSpPr>
          <p:cNvPr id="37" name="文本框 36"/>
          <p:cNvSpPr txBox="1"/>
          <p:nvPr>
            <p:custDataLst>
              <p:tags r:id="rId8"/>
            </p:custDataLst>
          </p:nvPr>
        </p:nvSpPr>
        <p:spPr>
          <a:xfrm>
            <a:off x="615315" y="4387215"/>
            <a:ext cx="2433955" cy="1570990"/>
          </a:xfrm>
          <a:prstGeom prst="rect">
            <a:avLst/>
          </a:prstGeom>
        </p:spPr>
        <p:txBody>
          <a:bodyPr wrap="square"/>
          <a:lstStyle>
            <a:defPPr>
              <a:defRPr lang="zh-CN"/>
            </a:defPPr>
            <a:lvl1pPr>
              <a:defRPr>
                <a:solidFill>
                  <a:srgbClr val="2E2B26"/>
                </a:solidFill>
              </a:defRPr>
            </a:lvl1pPr>
          </a:lstStyle>
          <a:p>
            <a:pPr>
              <a:lnSpc>
                <a:spcPct val="200000"/>
              </a:lnSpc>
            </a:pPr>
            <a:r>
              <a:rPr lang="zh-CN" altLang="en-US" sz="1200">
                <a:latin typeface="新宋体" panose="02010609030101010101" charset="-122"/>
                <a:ea typeface="新宋体" panose="02010609030101010101" charset="-122"/>
                <a:cs typeface="新宋体" panose="02010609030101010101" charset="-122"/>
                <a:sym typeface="+mn-ea"/>
              </a:rPr>
              <a:t>总高度 H=H'+H"=0.18+0.55=0.73m,</a:t>
            </a:r>
            <a:endParaRPr lang="zh-CN" altLang="en-US" sz="1200">
              <a:latin typeface="新宋体" panose="02010609030101010101" charset="-122"/>
              <a:ea typeface="新宋体" panose="02010609030101010101" charset="-122"/>
              <a:cs typeface="新宋体" panose="02010609030101010101" charset="-122"/>
            </a:endParaRPr>
          </a:p>
          <a:p>
            <a:pPr>
              <a:lnSpc>
                <a:spcPct val="200000"/>
              </a:lnSpc>
            </a:pPr>
            <a:r>
              <a:rPr lang="zh-CN" altLang="en-US" sz="1200">
                <a:latin typeface="新宋体" panose="02010609030101010101" charset="-122"/>
                <a:ea typeface="新宋体" panose="02010609030101010101" charset="-122"/>
                <a:cs typeface="新宋体" panose="02010609030101010101" charset="-122"/>
                <a:sym typeface="+mn-ea"/>
              </a:rPr>
              <a:t>干舷高度取 H0=0.65m,</a:t>
            </a:r>
            <a:endParaRPr lang="zh-CN" altLang="en-US" sz="1200">
              <a:latin typeface="新宋体" panose="02010609030101010101" charset="-122"/>
              <a:ea typeface="新宋体" panose="02010609030101010101" charset="-122"/>
              <a:cs typeface="新宋体" panose="02010609030101010101" charset="-122"/>
            </a:endParaRPr>
          </a:p>
          <a:p>
            <a:pPr>
              <a:lnSpc>
                <a:spcPct val="200000"/>
              </a:lnSpc>
            </a:pPr>
            <a:r>
              <a:rPr lang="zh-CN" altLang="en-US" sz="1200">
                <a:latin typeface="新宋体" panose="02010609030101010101" charset="-122"/>
                <a:ea typeface="新宋体" panose="02010609030101010101" charset="-122"/>
                <a:cs typeface="新宋体" panose="02010609030101010101" charset="-122"/>
                <a:sym typeface="+mn-ea"/>
              </a:rPr>
              <a:t>空载时平均吃水深度H0'=0.05m,</a:t>
            </a:r>
            <a:endParaRPr lang="zh-CN" altLang="en-US" sz="1200" spc="150">
              <a:solidFill>
                <a:schemeClr val="tx1">
                  <a:lumMod val="75000"/>
                </a:schemeClr>
              </a:solidFill>
              <a:latin typeface="新宋体" panose="02010609030101010101" charset="-122"/>
              <a:ea typeface="新宋体" panose="02010609030101010101" charset="-122"/>
              <a:cs typeface="新宋体" panose="02010609030101010101" charset="-122"/>
              <a:sym typeface="+mn-ea"/>
            </a:endParaRPr>
          </a:p>
        </p:txBody>
      </p:sp>
      <p:sp>
        <p:nvSpPr>
          <p:cNvPr id="38" name="文本框 37"/>
          <p:cNvSpPr txBox="1"/>
          <p:nvPr>
            <p:custDataLst>
              <p:tags r:id="rId9"/>
            </p:custDataLst>
          </p:nvPr>
        </p:nvSpPr>
        <p:spPr>
          <a:xfrm>
            <a:off x="615315" y="3912235"/>
            <a:ext cx="4451350" cy="474980"/>
          </a:xfrm>
          <a:prstGeom prst="rect">
            <a:avLst/>
          </a:prstGeom>
          <a:noFill/>
        </p:spPr>
        <p:txBody>
          <a:bodyPr wrap="square" anchor="b">
            <a:normAutofit fontScale="90000"/>
          </a:bodyPr>
          <a:lstStyle>
            <a:defPPr>
              <a:defRPr lang="zh-CN"/>
            </a:defPPr>
            <a:lvl1pPr>
              <a:defRPr sz="2000" b="1">
                <a:solidFill>
                  <a:srgbClr val="2E2B26"/>
                </a:solidFill>
              </a:defRPr>
            </a:lvl1pPr>
          </a:lstStyle>
          <a:p>
            <a:pPr>
              <a:lnSpc>
                <a:spcPct val="120000"/>
              </a:lnSpc>
            </a:pPr>
            <a:r>
              <a:rPr lang="zh-CN" altLang="en-US">
                <a:sym typeface="+mn-ea"/>
              </a:rPr>
              <a:t>浮箱结构横稳性验算（</a:t>
            </a:r>
            <a:r>
              <a:rPr lang="en-US" altLang="zh-CN">
                <a:sym typeface="+mn-ea"/>
              </a:rPr>
              <a:t>JTS-165-7-2014</a:t>
            </a:r>
            <a:r>
              <a:rPr lang="zh-CN" altLang="en-US">
                <a:sym typeface="+mn-ea"/>
              </a:rPr>
              <a:t>）</a:t>
            </a:r>
            <a:endParaRPr lang="zh-CN" altLang="en-US" spc="200">
              <a:solidFill>
                <a:schemeClr val="tx1">
                  <a:lumMod val="50000"/>
                </a:schemeClr>
              </a:solidFill>
              <a:latin typeface="Arial" panose="020B0604020202020204" pitchFamily="34" charset="0"/>
              <a:ea typeface="微软雅黑" panose="020B0503020204020204" charset="-122"/>
              <a:cs typeface="+mj-cs"/>
              <a:sym typeface="Arial" panose="020B0604020202020204" pitchFamily="34" charset="0"/>
            </a:endParaRPr>
          </a:p>
        </p:txBody>
      </p:sp>
      <p:sp>
        <p:nvSpPr>
          <p:cNvPr id="47" name="直角三角形 46"/>
          <p:cNvSpPr/>
          <p:nvPr>
            <p:custDataLst>
              <p:tags r:id="rId10"/>
            </p:custDataLst>
          </p:nvPr>
        </p:nvSpPr>
        <p:spPr>
          <a:xfrm flipV="1">
            <a:off x="6195695" y="3852545"/>
            <a:ext cx="927100" cy="1037590"/>
          </a:xfrm>
          <a:prstGeom prst="rtTriangle">
            <a:avLst/>
          </a:prstGeom>
          <a:solidFill>
            <a:srgbClr val="2F8CD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45000" lnSpcReduction="20000"/>
          </a:bodyPr>
          <a:lstStyle/>
          <a:p>
            <a:pPr algn="ctr">
              <a:lnSpc>
                <a:spcPct val="140000"/>
              </a:lnSpc>
            </a:pPr>
            <a:endParaRPr lang="zh-CN" altLang="en-US" sz="28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48" name="直角三角形 47"/>
          <p:cNvSpPr/>
          <p:nvPr>
            <p:custDataLst>
              <p:tags r:id="rId11"/>
            </p:custDataLst>
          </p:nvPr>
        </p:nvSpPr>
        <p:spPr>
          <a:xfrm flipH="1" flipV="1">
            <a:off x="5156200" y="3852545"/>
            <a:ext cx="927100" cy="1037590"/>
          </a:xfrm>
          <a:prstGeom prst="rtTriangle">
            <a:avLst/>
          </a:prstGeom>
          <a:solidFill>
            <a:srgbClr val="349F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45000" lnSpcReduction="20000"/>
          </a:bodyPr>
          <a:lstStyle/>
          <a:p>
            <a:pPr algn="ctr">
              <a:lnSpc>
                <a:spcPct val="140000"/>
              </a:lnSpc>
            </a:pPr>
            <a:endParaRPr lang="zh-CN" altLang="en-US" sz="28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2" name="Title 6"/>
          <p:cNvSpPr txBox="1"/>
          <p:nvPr>
            <p:custDataLst>
              <p:tags r:id="rId12"/>
            </p:custDataLst>
          </p:nvPr>
        </p:nvSpPr>
        <p:spPr>
          <a:xfrm>
            <a:off x="10127615" y="490220"/>
            <a:ext cx="1912620" cy="640080"/>
          </a:xfrm>
          <a:prstGeom prst="rect">
            <a:avLst/>
          </a:prstGeom>
          <a:noFill/>
          <a:ln w="3175">
            <a:noFill/>
            <a:prstDash val="dash"/>
          </a:ln>
        </p:spPr>
        <p:txBody>
          <a:bodyPr wrap="square" lIns="90170" tIns="46990" rIns="90170" bIns="4699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spcAft>
                <a:spcPts val="800"/>
              </a:spcAft>
            </a:pPr>
            <a:r>
              <a:rPr lang="zh-CN" altLang="en-US" sz="2800" b="1" spc="300" dirty="0">
                <a:ln w="3175">
                  <a:noFill/>
                  <a:prstDash val="dash"/>
                </a:ln>
                <a:solidFill>
                  <a:schemeClr val="dk1">
                    <a:lumMod val="85000"/>
                    <a:lumOff val="15000"/>
                  </a:schemeClr>
                </a:solidFill>
                <a:latin typeface="新宋体" panose="02010609030101010101" charset="-122"/>
                <a:ea typeface="新宋体" panose="02010609030101010101" charset="-122"/>
                <a:cs typeface="微软雅黑" panose="020B0503020204020204" charset="-122"/>
              </a:rPr>
              <a:t>产品展示</a:t>
            </a:r>
            <a:endParaRPr lang="zh-CN" altLang="en-US" sz="2800" b="1" spc="300" dirty="0">
              <a:ln w="3175">
                <a:noFill/>
                <a:prstDash val="dash"/>
              </a:ln>
              <a:solidFill>
                <a:schemeClr val="dk1">
                  <a:lumMod val="85000"/>
                  <a:lumOff val="15000"/>
                </a:schemeClr>
              </a:solidFill>
              <a:latin typeface="新宋体" panose="02010609030101010101" charset="-122"/>
              <a:ea typeface="新宋体" panose="02010609030101010101" charset="-122"/>
              <a:cs typeface="微软雅黑" panose="020B0503020204020204" charset="-122"/>
            </a:endParaRPr>
          </a:p>
        </p:txBody>
      </p:sp>
      <p:pic>
        <p:nvPicPr>
          <p:cNvPr id="4" name="图片 3" descr="浮箱样品"/>
          <p:cNvPicPr>
            <a:picLocks noChangeAspect="1"/>
          </p:cNvPicPr>
          <p:nvPr/>
        </p:nvPicPr>
        <p:blipFill>
          <a:blip r:embed="rId13"/>
          <a:stretch>
            <a:fillRect/>
          </a:stretch>
        </p:blipFill>
        <p:spPr>
          <a:xfrm>
            <a:off x="799465" y="1890395"/>
            <a:ext cx="1840865" cy="964565"/>
          </a:xfrm>
          <a:prstGeom prst="rect">
            <a:avLst/>
          </a:prstGeom>
        </p:spPr>
      </p:pic>
      <p:sp>
        <p:nvSpPr>
          <p:cNvPr id="8" name="文本框 7"/>
          <p:cNvSpPr txBox="1"/>
          <p:nvPr/>
        </p:nvSpPr>
        <p:spPr>
          <a:xfrm>
            <a:off x="3154680" y="4531360"/>
            <a:ext cx="2406650" cy="1568450"/>
          </a:xfrm>
          <a:prstGeom prst="rect">
            <a:avLst/>
          </a:prstGeom>
          <a:noFill/>
        </p:spPr>
        <p:txBody>
          <a:bodyPr wrap="square" rtlCol="0">
            <a:spAutoFit/>
          </a:bodyPr>
          <a:p>
            <a:pPr>
              <a:lnSpc>
                <a:spcPct val="200000"/>
              </a:lnSpc>
            </a:pPr>
            <a:r>
              <a:rPr lang="zh-CN" altLang="en-US" sz="1200">
                <a:latin typeface="新宋体" panose="02010609030101010101" charset="-122"/>
                <a:ea typeface="新宋体" panose="02010609030101010101" charset="-122"/>
                <a:cs typeface="新宋体" panose="02010609030101010101" charset="-122"/>
                <a:sym typeface="+mn-ea"/>
              </a:rPr>
              <a:t>满载时吃水H0"=0.485m</a:t>
            </a:r>
            <a:endParaRPr lang="zh-CN" altLang="en-US" sz="1200">
              <a:latin typeface="新宋体" panose="02010609030101010101" charset="-122"/>
              <a:ea typeface="新宋体" panose="02010609030101010101" charset="-122"/>
              <a:cs typeface="新宋体" panose="02010609030101010101" charset="-122"/>
            </a:endParaRPr>
          </a:p>
          <a:p>
            <a:pPr>
              <a:lnSpc>
                <a:spcPct val="200000"/>
              </a:lnSpc>
            </a:pPr>
            <a:r>
              <a:rPr lang="zh-CN" altLang="en-US" sz="1200">
                <a:latin typeface="新宋体" panose="02010609030101010101" charset="-122"/>
                <a:ea typeface="新宋体" panose="02010609030101010101" charset="-122"/>
                <a:cs typeface="新宋体" panose="02010609030101010101" charset="-122"/>
                <a:sym typeface="+mn-ea"/>
              </a:rPr>
              <a:t>横向定倾中心高</a:t>
            </a:r>
            <a:r>
              <a:rPr lang="en-US" altLang="zh-CN" sz="1200">
                <a:latin typeface="新宋体" panose="02010609030101010101" charset="-122"/>
                <a:ea typeface="新宋体" panose="02010609030101010101" charset="-122"/>
                <a:cs typeface="新宋体" panose="02010609030101010101" charset="-122"/>
                <a:sym typeface="+mn-ea"/>
              </a:rPr>
              <a:t>hmc=9.7m</a:t>
            </a:r>
            <a:r>
              <a:rPr lang="zh-CN" altLang="en-US" sz="1200">
                <a:latin typeface="新宋体" panose="02010609030101010101" charset="-122"/>
                <a:ea typeface="新宋体" panose="02010609030101010101" charset="-122"/>
                <a:cs typeface="新宋体" panose="02010609030101010101" charset="-122"/>
                <a:sym typeface="+mn-ea"/>
              </a:rPr>
              <a:t>＞</a:t>
            </a:r>
            <a:r>
              <a:rPr lang="en-US" altLang="zh-CN" sz="1200">
                <a:latin typeface="新宋体" panose="02010609030101010101" charset="-122"/>
                <a:ea typeface="新宋体" panose="02010609030101010101" charset="-122"/>
                <a:cs typeface="新宋体" panose="02010609030101010101" charset="-122"/>
                <a:sym typeface="+mn-ea"/>
              </a:rPr>
              <a:t>0</a:t>
            </a:r>
            <a:endParaRPr lang="en-US" altLang="zh-CN" sz="1200">
              <a:latin typeface="新宋体" panose="02010609030101010101" charset="-122"/>
              <a:ea typeface="新宋体" panose="02010609030101010101" charset="-122"/>
              <a:cs typeface="新宋体" panose="02010609030101010101" charset="-122"/>
            </a:endParaRPr>
          </a:p>
          <a:p>
            <a:pPr>
              <a:lnSpc>
                <a:spcPct val="200000"/>
              </a:lnSpc>
            </a:pPr>
            <a:r>
              <a:rPr lang="zh-CN" altLang="en-US" sz="1200">
                <a:latin typeface="新宋体" panose="02010609030101010101" charset="-122"/>
                <a:ea typeface="新宋体" panose="02010609030101010101" charset="-122"/>
                <a:cs typeface="新宋体" panose="02010609030101010101" charset="-122"/>
                <a:sym typeface="+mn-ea"/>
              </a:rPr>
              <a:t>偏心作用下干舷高度hf=0.21m＞0.05m</a:t>
            </a:r>
            <a:endParaRPr lang="zh-CN" altLang="en-US" sz="1200">
              <a:latin typeface="新宋体" panose="02010609030101010101" charset="-122"/>
              <a:ea typeface="新宋体" panose="02010609030101010101" charset="-122"/>
              <a:cs typeface="新宋体" panose="02010609030101010101" charset="-122"/>
              <a:sym typeface="+mn-ea"/>
            </a:endParaRPr>
          </a:p>
        </p:txBody>
      </p:sp>
      <p:pic>
        <p:nvPicPr>
          <p:cNvPr id="14" name="图片 13" descr="塑木地板"/>
          <p:cNvPicPr>
            <a:picLocks noChangeAspect="1"/>
          </p:cNvPicPr>
          <p:nvPr/>
        </p:nvPicPr>
        <p:blipFill>
          <a:blip r:embed="rId14"/>
          <a:srcRect l="4420" t="4760" r="3097" b="4760"/>
          <a:stretch>
            <a:fillRect/>
          </a:stretch>
        </p:blipFill>
        <p:spPr>
          <a:xfrm>
            <a:off x="6195695" y="1525270"/>
            <a:ext cx="1492885" cy="1088390"/>
          </a:xfrm>
          <a:prstGeom prst="rect">
            <a:avLst/>
          </a:prstGeom>
        </p:spPr>
      </p:pic>
      <p:sp>
        <p:nvSpPr>
          <p:cNvPr id="10" name="文本框 9"/>
          <p:cNvSpPr txBox="1"/>
          <p:nvPr/>
        </p:nvSpPr>
        <p:spPr>
          <a:xfrm>
            <a:off x="7932420" y="1717040"/>
            <a:ext cx="3319780" cy="1711960"/>
          </a:xfrm>
          <a:prstGeom prst="rect">
            <a:avLst/>
          </a:prstGeom>
          <a:noFill/>
        </p:spPr>
        <p:txBody>
          <a:bodyPr wrap="square" rtlCol="0">
            <a:spAutoFit/>
          </a:bodyPr>
          <a:p>
            <a:pPr>
              <a:lnSpc>
                <a:spcPct val="110000"/>
              </a:lnSpc>
            </a:pPr>
            <a:r>
              <a:rPr lang="zh-CN" altLang="en-US" sz="1200">
                <a:latin typeface="新宋体" panose="02010609030101010101" charset="-122"/>
                <a:ea typeface="新宋体" panose="02010609030101010101" charset="-122"/>
                <a:cs typeface="新宋体" panose="02010609030101010101" charset="-122"/>
                <a:sym typeface="+mn-ea"/>
              </a:rPr>
              <a:t>（1）防水、防潮、耐候——解决了木制产品在潮湿多水环境中易腐烂和膨胀变形的问题   </a:t>
            </a:r>
            <a:endParaRPr lang="zh-CN" altLang="en-US" sz="1200">
              <a:latin typeface="新宋体" panose="02010609030101010101" charset="-122"/>
              <a:ea typeface="新宋体" panose="02010609030101010101" charset="-122"/>
              <a:cs typeface="新宋体" panose="02010609030101010101" charset="-122"/>
            </a:endParaRPr>
          </a:p>
          <a:p>
            <a:pPr>
              <a:lnSpc>
                <a:spcPct val="110000"/>
              </a:lnSpc>
            </a:pPr>
            <a:r>
              <a:rPr lang="zh-CN" altLang="en-US" sz="1200">
                <a:latin typeface="新宋体" panose="02010609030101010101" charset="-122"/>
                <a:ea typeface="新宋体" panose="02010609030101010101" charset="-122"/>
                <a:cs typeface="新宋体" panose="02010609030101010101" charset="-122"/>
                <a:sym typeface="+mn-ea"/>
              </a:rPr>
              <a:t>（</a:t>
            </a:r>
            <a:r>
              <a:rPr lang="en-US" altLang="zh-CN" sz="1200">
                <a:latin typeface="新宋体" panose="02010609030101010101" charset="-122"/>
                <a:ea typeface="新宋体" panose="02010609030101010101" charset="-122"/>
                <a:cs typeface="新宋体" panose="02010609030101010101" charset="-122"/>
                <a:sym typeface="+mn-ea"/>
              </a:rPr>
              <a:t>2</a:t>
            </a:r>
            <a:r>
              <a:rPr lang="zh-CN" altLang="en-US" sz="1200">
                <a:latin typeface="新宋体" panose="02010609030101010101" charset="-122"/>
                <a:ea typeface="新宋体" panose="02010609030101010101" charset="-122"/>
                <a:cs typeface="新宋体" panose="02010609030101010101" charset="-122"/>
                <a:sym typeface="+mn-ea"/>
              </a:rPr>
              <a:t>）可塑性强——非常简单地实现个性化的外型</a:t>
            </a:r>
            <a:endParaRPr lang="zh-CN" altLang="en-US" sz="1200">
              <a:latin typeface="新宋体" panose="02010609030101010101" charset="-122"/>
              <a:ea typeface="新宋体" panose="02010609030101010101" charset="-122"/>
              <a:cs typeface="新宋体" panose="02010609030101010101" charset="-122"/>
            </a:endParaRPr>
          </a:p>
          <a:p>
            <a:pPr>
              <a:lnSpc>
                <a:spcPct val="110000"/>
              </a:lnSpc>
            </a:pPr>
            <a:r>
              <a:rPr lang="zh-CN" altLang="en-US" sz="1200">
                <a:latin typeface="新宋体" panose="02010609030101010101" charset="-122"/>
                <a:ea typeface="新宋体" panose="02010609030101010101" charset="-122"/>
                <a:cs typeface="新宋体" panose="02010609030101010101" charset="-122"/>
                <a:sym typeface="+mn-ea"/>
              </a:rPr>
              <a:t>（</a:t>
            </a:r>
            <a:r>
              <a:rPr lang="en-US" altLang="zh-CN" sz="1200">
                <a:latin typeface="新宋体" panose="02010609030101010101" charset="-122"/>
                <a:ea typeface="新宋体" panose="02010609030101010101" charset="-122"/>
                <a:cs typeface="新宋体" panose="02010609030101010101" charset="-122"/>
                <a:sym typeface="+mn-ea"/>
              </a:rPr>
              <a:t>3</a:t>
            </a:r>
            <a:r>
              <a:rPr lang="zh-CN" altLang="en-US" sz="1200">
                <a:latin typeface="新宋体" panose="02010609030101010101" charset="-122"/>
                <a:ea typeface="新宋体" panose="02010609030101010101" charset="-122"/>
                <a:cs typeface="新宋体" panose="02010609030101010101" charset="-122"/>
                <a:sym typeface="+mn-ea"/>
              </a:rPr>
              <a:t>）高生态性——无污染、无公害、可回收利用</a:t>
            </a:r>
            <a:endParaRPr lang="zh-CN" altLang="en-US" sz="1200">
              <a:latin typeface="新宋体" panose="02010609030101010101" charset="-122"/>
              <a:ea typeface="新宋体" panose="02010609030101010101" charset="-122"/>
              <a:cs typeface="新宋体" panose="02010609030101010101" charset="-122"/>
            </a:endParaRPr>
          </a:p>
          <a:p>
            <a:pPr>
              <a:lnSpc>
                <a:spcPct val="110000"/>
              </a:lnSpc>
            </a:pPr>
            <a:r>
              <a:rPr lang="zh-CN" altLang="en-US" sz="1200">
                <a:latin typeface="新宋体" panose="02010609030101010101" charset="-122"/>
                <a:ea typeface="新宋体" panose="02010609030101010101" charset="-122"/>
                <a:cs typeface="新宋体" panose="02010609030101010101" charset="-122"/>
                <a:sym typeface="+mn-ea"/>
              </a:rPr>
              <a:t>（</a:t>
            </a:r>
            <a:r>
              <a:rPr lang="en-US" altLang="zh-CN" sz="1200">
                <a:latin typeface="新宋体" panose="02010609030101010101" charset="-122"/>
                <a:ea typeface="新宋体" panose="02010609030101010101" charset="-122"/>
                <a:cs typeface="新宋体" panose="02010609030101010101" charset="-122"/>
                <a:sym typeface="+mn-ea"/>
              </a:rPr>
              <a:t>4</a:t>
            </a:r>
            <a:r>
              <a:rPr lang="zh-CN" altLang="en-US" sz="1200">
                <a:latin typeface="新宋体" panose="02010609030101010101" charset="-122"/>
                <a:ea typeface="新宋体" panose="02010609030101010101" charset="-122"/>
                <a:cs typeface="新宋体" panose="02010609030101010101" charset="-122"/>
                <a:sym typeface="+mn-ea"/>
              </a:rPr>
              <a:t>）高防火性——有效阻燃B1级，遇火自熄，不产生有毒气体 </a:t>
            </a:r>
            <a:endParaRPr lang="zh-CN" altLang="en-US" sz="1200">
              <a:latin typeface="新宋体" panose="02010609030101010101" charset="-122"/>
              <a:ea typeface="新宋体" panose="02010609030101010101" charset="-122"/>
              <a:cs typeface="新宋体" panose="02010609030101010101" charset="-122"/>
              <a:sym typeface="+mn-ea"/>
            </a:endParaRPr>
          </a:p>
        </p:txBody>
      </p:sp>
      <p:sp>
        <p:nvSpPr>
          <p:cNvPr id="11" name="文本框 10"/>
          <p:cNvSpPr txBox="1"/>
          <p:nvPr/>
        </p:nvSpPr>
        <p:spPr>
          <a:xfrm>
            <a:off x="7054215" y="4015740"/>
            <a:ext cx="4284345" cy="1509395"/>
          </a:xfrm>
          <a:prstGeom prst="rect">
            <a:avLst/>
          </a:prstGeom>
          <a:noFill/>
        </p:spPr>
        <p:txBody>
          <a:bodyPr wrap="square" rtlCol="0" anchor="t">
            <a:spAutoFit/>
          </a:bodyPr>
          <a:p>
            <a:pPr>
              <a:lnSpc>
                <a:spcPct val="110000"/>
              </a:lnSpc>
            </a:pPr>
            <a:r>
              <a:rPr lang="zh-CN" altLang="en-US" sz="1200">
                <a:latin typeface="新宋体" panose="02010609030101010101" charset="-122"/>
                <a:ea typeface="新宋体" panose="02010609030101010101" charset="-122"/>
                <a:cs typeface="新宋体" panose="02010609030101010101" charset="-122"/>
                <a:sym typeface="+mn-ea"/>
              </a:rPr>
              <a:t>（</a:t>
            </a:r>
            <a:r>
              <a:rPr lang="en-US" altLang="zh-CN" sz="1200">
                <a:latin typeface="新宋体" panose="02010609030101010101" charset="-122"/>
                <a:ea typeface="新宋体" panose="02010609030101010101" charset="-122"/>
                <a:cs typeface="新宋体" panose="02010609030101010101" charset="-122"/>
                <a:sym typeface="+mn-ea"/>
              </a:rPr>
              <a:t>5</a:t>
            </a:r>
            <a:r>
              <a:rPr lang="zh-CN" altLang="en-US" sz="1200">
                <a:latin typeface="新宋体" panose="02010609030101010101" charset="-122"/>
                <a:ea typeface="新宋体" panose="02010609030101010101" charset="-122"/>
                <a:cs typeface="新宋体" panose="02010609030101010101" charset="-122"/>
                <a:sym typeface="+mn-ea"/>
              </a:rPr>
              <a:t>）加工性能高——可钉、可刨、可锯、可表面上漆      </a:t>
            </a:r>
            <a:endParaRPr lang="zh-CN" altLang="en-US" sz="1200">
              <a:latin typeface="新宋体" panose="02010609030101010101" charset="-122"/>
              <a:ea typeface="新宋体" panose="02010609030101010101" charset="-122"/>
              <a:cs typeface="新宋体" panose="02010609030101010101" charset="-122"/>
            </a:endParaRPr>
          </a:p>
          <a:p>
            <a:pPr>
              <a:lnSpc>
                <a:spcPct val="110000"/>
              </a:lnSpc>
            </a:pPr>
            <a:r>
              <a:rPr lang="zh-CN" altLang="en-US" sz="1200">
                <a:latin typeface="新宋体" panose="02010609030101010101" charset="-122"/>
                <a:ea typeface="新宋体" panose="02010609030101010101" charset="-122"/>
                <a:cs typeface="新宋体" panose="02010609030101010101" charset="-122"/>
                <a:sym typeface="+mn-ea"/>
              </a:rPr>
              <a:t> ( </a:t>
            </a:r>
            <a:r>
              <a:rPr lang="en-US" altLang="zh-CN" sz="1200">
                <a:latin typeface="新宋体" panose="02010609030101010101" charset="-122"/>
                <a:ea typeface="新宋体" panose="02010609030101010101" charset="-122"/>
                <a:cs typeface="新宋体" panose="02010609030101010101" charset="-122"/>
                <a:sym typeface="+mn-ea"/>
              </a:rPr>
              <a:t>6</a:t>
            </a:r>
            <a:r>
              <a:rPr lang="zh-CN" altLang="en-US" sz="1200">
                <a:latin typeface="新宋体" panose="02010609030101010101" charset="-122"/>
                <a:ea typeface="新宋体" panose="02010609030101010101" charset="-122"/>
                <a:cs typeface="新宋体" panose="02010609030101010101" charset="-122"/>
                <a:sym typeface="+mn-ea"/>
              </a:rPr>
              <a:t> )  不龟裂、不变形——无需维修与养护，便于清洁，节省安装时间和费用 </a:t>
            </a:r>
            <a:endParaRPr lang="zh-CN" altLang="en-US" sz="1200">
              <a:latin typeface="新宋体" panose="02010609030101010101" charset="-122"/>
              <a:ea typeface="新宋体" panose="02010609030101010101" charset="-122"/>
              <a:cs typeface="新宋体" panose="02010609030101010101" charset="-122"/>
            </a:endParaRPr>
          </a:p>
          <a:p>
            <a:pPr>
              <a:lnSpc>
                <a:spcPct val="110000"/>
              </a:lnSpc>
            </a:pPr>
            <a:r>
              <a:rPr lang="zh-CN" altLang="en-US" sz="1200">
                <a:latin typeface="新宋体" panose="02010609030101010101" charset="-122"/>
                <a:ea typeface="新宋体" panose="02010609030101010101" charset="-122"/>
                <a:cs typeface="新宋体" panose="02010609030101010101" charset="-122"/>
                <a:sym typeface="+mn-ea"/>
              </a:rPr>
              <a:t> (</a:t>
            </a:r>
            <a:r>
              <a:rPr lang="en-US" altLang="zh-CN" sz="1200">
                <a:latin typeface="新宋体" panose="02010609030101010101" charset="-122"/>
                <a:ea typeface="新宋体" panose="02010609030101010101" charset="-122"/>
                <a:cs typeface="新宋体" panose="02010609030101010101" charset="-122"/>
                <a:sym typeface="+mn-ea"/>
              </a:rPr>
              <a:t>7</a:t>
            </a:r>
            <a:r>
              <a:rPr lang="zh-CN" altLang="en-US" sz="1200">
                <a:latin typeface="新宋体" panose="02010609030101010101" charset="-122"/>
                <a:ea typeface="新宋体" panose="02010609030101010101" charset="-122"/>
                <a:cs typeface="新宋体" panose="02010609030101010101" charset="-122"/>
                <a:sym typeface="+mn-ea"/>
              </a:rPr>
              <a:t>)  吸音节能性强——吸收外界噪音，保温性强，可有效节约能源</a:t>
            </a:r>
            <a:endParaRPr lang="zh-CN" altLang="en-US" sz="1200">
              <a:latin typeface="新宋体" panose="02010609030101010101" charset="-122"/>
              <a:ea typeface="新宋体" panose="02010609030101010101" charset="-122"/>
              <a:cs typeface="新宋体" panose="02010609030101010101" charset="-122"/>
            </a:endParaRPr>
          </a:p>
          <a:p>
            <a:pPr>
              <a:lnSpc>
                <a:spcPct val="110000"/>
              </a:lnSpc>
            </a:pPr>
            <a:r>
              <a:rPr lang="zh-CN" altLang="en-US" sz="1200">
                <a:latin typeface="新宋体" panose="02010609030101010101" charset="-122"/>
                <a:ea typeface="新宋体" panose="02010609030101010101" charset="-122"/>
                <a:cs typeface="新宋体" panose="02010609030101010101" charset="-122"/>
                <a:sym typeface="+mn-ea"/>
              </a:rPr>
              <a:t> (</a:t>
            </a:r>
            <a:r>
              <a:rPr lang="en-US" altLang="zh-CN" sz="1200">
                <a:latin typeface="新宋体" panose="02010609030101010101" charset="-122"/>
                <a:ea typeface="新宋体" panose="02010609030101010101" charset="-122"/>
                <a:cs typeface="新宋体" panose="02010609030101010101" charset="-122"/>
                <a:sym typeface="+mn-ea"/>
              </a:rPr>
              <a:t>8</a:t>
            </a:r>
            <a:r>
              <a:rPr lang="zh-CN" altLang="en-US" sz="1200">
                <a:latin typeface="新宋体" panose="02010609030101010101" charset="-122"/>
                <a:ea typeface="新宋体" panose="02010609030101010101" charset="-122"/>
                <a:cs typeface="新宋体" panose="02010609030101010101" charset="-122"/>
                <a:sym typeface="+mn-ea"/>
              </a:rPr>
              <a:t>)  产品使用寿命长，可重复使用多次，性价比高，综合使用成本低</a:t>
            </a:r>
            <a:endParaRPr lang="zh-CN" altLang="en-US" sz="1200">
              <a:latin typeface="新宋体" panose="02010609030101010101" charset="-122"/>
              <a:ea typeface="新宋体" panose="02010609030101010101" charset="-122"/>
              <a:cs typeface="新宋体" panose="02010609030101010101" charset="-122"/>
              <a:sym typeface="+mn-ea"/>
            </a:endParaRPr>
          </a:p>
        </p:txBody>
      </p:sp>
      <p:sp>
        <p:nvSpPr>
          <p:cNvPr id="13" name="文本框 12"/>
          <p:cNvSpPr txBox="1"/>
          <p:nvPr/>
        </p:nvSpPr>
        <p:spPr>
          <a:xfrm>
            <a:off x="799465" y="3200400"/>
            <a:ext cx="1826260" cy="306705"/>
          </a:xfrm>
          <a:prstGeom prst="rect">
            <a:avLst/>
          </a:prstGeom>
          <a:noFill/>
        </p:spPr>
        <p:txBody>
          <a:bodyPr wrap="square" rtlCol="0">
            <a:spAutoFit/>
          </a:bodyPr>
          <a:p>
            <a:r>
              <a:rPr lang="en-US" altLang="zh-CN" sz="1400">
                <a:latin typeface="新宋体" panose="02010609030101010101" charset="-122"/>
                <a:ea typeface="新宋体" panose="02010609030101010101" charset="-122"/>
              </a:rPr>
              <a:t>1200mm*800mm*550mm</a:t>
            </a:r>
            <a:endParaRPr lang="en-US" altLang="zh-CN" sz="1400">
              <a:latin typeface="新宋体" panose="02010609030101010101" charset="-122"/>
              <a:ea typeface="新宋体" panose="02010609030101010101" charset="-122"/>
            </a:endParaRPr>
          </a:p>
        </p:txBody>
      </p:sp>
      <p:sp>
        <p:nvSpPr>
          <p:cNvPr id="15" name="文本框 14"/>
          <p:cNvSpPr txBox="1"/>
          <p:nvPr/>
        </p:nvSpPr>
        <p:spPr>
          <a:xfrm>
            <a:off x="6195695" y="2845435"/>
            <a:ext cx="1518920" cy="306705"/>
          </a:xfrm>
          <a:prstGeom prst="rect">
            <a:avLst/>
          </a:prstGeom>
          <a:noFill/>
        </p:spPr>
        <p:txBody>
          <a:bodyPr wrap="square" rtlCol="0">
            <a:spAutoFit/>
          </a:bodyPr>
          <a:p>
            <a:r>
              <a:rPr lang="en-US" altLang="zh-CN" sz="1400">
                <a:latin typeface="新宋体" panose="02010609030101010101" charset="-122"/>
                <a:ea typeface="新宋体" panose="02010609030101010101" charset="-122"/>
              </a:rPr>
              <a:t>140mm</a:t>
            </a:r>
            <a:r>
              <a:rPr lang="zh-CN" altLang="en-US" sz="1400">
                <a:latin typeface="新宋体" panose="02010609030101010101" charset="-122"/>
                <a:ea typeface="新宋体" panose="02010609030101010101" charset="-122"/>
              </a:rPr>
              <a:t>宽</a:t>
            </a:r>
            <a:r>
              <a:rPr lang="en-US" altLang="zh-CN" sz="1400">
                <a:latin typeface="新宋体" panose="02010609030101010101" charset="-122"/>
                <a:ea typeface="新宋体" panose="02010609030101010101" charset="-122"/>
              </a:rPr>
              <a:t>*23mm</a:t>
            </a:r>
            <a:r>
              <a:rPr lang="zh-CN" altLang="en-US" sz="1400">
                <a:latin typeface="新宋体" panose="02010609030101010101" charset="-122"/>
                <a:ea typeface="新宋体" panose="02010609030101010101" charset="-122"/>
              </a:rPr>
              <a:t>厚</a:t>
            </a:r>
            <a:endParaRPr lang="zh-CN" altLang="en-US" sz="1400">
              <a:latin typeface="新宋体" panose="02010609030101010101" charset="-122"/>
              <a:ea typeface="新宋体" panose="02010609030101010101" charset="-122"/>
            </a:endParaRPr>
          </a:p>
        </p:txBody>
      </p:sp>
    </p:spTree>
    <p:custDataLst>
      <p:tags r:id="rId1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41350" y="791845"/>
            <a:ext cx="2183130" cy="460375"/>
          </a:xfrm>
          <a:prstGeom prst="rect">
            <a:avLst/>
          </a:prstGeom>
          <a:noFill/>
        </p:spPr>
        <p:txBody>
          <a:bodyPr wrap="square" rtlCol="0">
            <a:spAutoFit/>
          </a:bodyPr>
          <a:p>
            <a:r>
              <a:rPr lang="zh-CN" altLang="en-US" sz="2400">
                <a:latin typeface="新宋体" panose="02010609030101010101" charset="-122"/>
                <a:ea typeface="新宋体" panose="02010609030101010101" charset="-122"/>
              </a:rPr>
              <a:t>码头受力分析</a:t>
            </a:r>
            <a:endParaRPr lang="zh-CN" altLang="en-US" sz="2400">
              <a:latin typeface="新宋体" panose="02010609030101010101" charset="-122"/>
              <a:ea typeface="新宋体" panose="02010609030101010101" charset="-122"/>
            </a:endParaRPr>
          </a:p>
        </p:txBody>
      </p:sp>
      <p:pic>
        <p:nvPicPr>
          <p:cNvPr id="28" name="图片 27" descr="会议室1"/>
          <p:cNvPicPr>
            <a:picLocks noChangeAspect="1"/>
          </p:cNvPicPr>
          <p:nvPr>
            <p:custDataLst>
              <p:tags r:id="rId1"/>
            </p:custDataLst>
          </p:nvPr>
        </p:nvPicPr>
        <p:blipFill>
          <a:blip r:embed="rId2"/>
          <a:srcRect l="32725" t="29219" r="15217" b="11020"/>
          <a:stretch>
            <a:fillRect/>
          </a:stretch>
        </p:blipFill>
        <p:spPr>
          <a:xfrm>
            <a:off x="375285" y="1724025"/>
            <a:ext cx="5278755" cy="3409315"/>
          </a:xfrm>
          <a:prstGeom prst="roundRect">
            <a:avLst/>
          </a:prstGeom>
          <a:effectLst>
            <a:softEdge rad="63500"/>
          </a:effectLst>
        </p:spPr>
      </p:pic>
      <p:sp>
        <p:nvSpPr>
          <p:cNvPr id="29" name="文本框 28"/>
          <p:cNvSpPr txBox="1"/>
          <p:nvPr/>
        </p:nvSpPr>
        <p:spPr>
          <a:xfrm>
            <a:off x="6120130" y="1382395"/>
            <a:ext cx="4064000" cy="2155825"/>
          </a:xfrm>
          <a:prstGeom prst="rect">
            <a:avLst/>
          </a:prstGeom>
          <a:noFill/>
        </p:spPr>
        <p:txBody>
          <a:bodyPr wrap="square" rtlCol="0">
            <a:spAutoFit/>
          </a:bodyPr>
          <a:p>
            <a:pPr>
              <a:lnSpc>
                <a:spcPct val="120000"/>
              </a:lnSpc>
            </a:pPr>
            <a:r>
              <a:rPr lang="zh-CN" altLang="en-US" sz="1600">
                <a:latin typeface="新宋体" panose="02010609030101010101" charset="-122"/>
                <a:ea typeface="新宋体" panose="02010609030101010101" charset="-122"/>
                <a:sym typeface="+mn-ea"/>
              </a:rPr>
              <a:t>一：房屋码头承载力</a:t>
            </a:r>
            <a:endParaRPr lang="zh-CN" altLang="en-US" sz="1600">
              <a:latin typeface="新宋体" panose="02010609030101010101" charset="-122"/>
              <a:ea typeface="新宋体" panose="02010609030101010101" charset="-122"/>
              <a:cs typeface="新宋体" panose="02010609030101010101" charset="-122"/>
            </a:endParaRPr>
          </a:p>
          <a:p>
            <a:pPr>
              <a:lnSpc>
                <a:spcPct val="120000"/>
              </a:lnSpc>
            </a:pPr>
            <a:r>
              <a:rPr lang="zh-CN" altLang="en-US" sz="1600">
                <a:latin typeface="新宋体" panose="02010609030101010101" charset="-122"/>
                <a:ea typeface="新宋体" panose="02010609030101010101" charset="-122"/>
                <a:cs typeface="新宋体" panose="02010609030101010101" charset="-122"/>
              </a:rPr>
              <a:t>房屋区域浮力由高</a:t>
            </a:r>
            <a:r>
              <a:rPr lang="en-US" altLang="zh-CN" sz="1600">
                <a:latin typeface="新宋体" panose="02010609030101010101" charset="-122"/>
                <a:ea typeface="新宋体" panose="02010609030101010101" charset="-122"/>
                <a:cs typeface="新宋体" panose="02010609030101010101" charset="-122"/>
              </a:rPr>
              <a:t>1050mm</a:t>
            </a:r>
            <a:r>
              <a:rPr lang="zh-CN" altLang="en-US" sz="1600">
                <a:latin typeface="新宋体" panose="02010609030101010101" charset="-122"/>
                <a:ea typeface="新宋体" panose="02010609030101010101" charset="-122"/>
                <a:cs typeface="新宋体" panose="02010609030101010101" charset="-122"/>
              </a:rPr>
              <a:t>浮箱提供，总承重如下：</a:t>
            </a:r>
            <a:endParaRPr lang="zh-CN" altLang="en-US" sz="1600">
              <a:latin typeface="新宋体" panose="02010609030101010101" charset="-122"/>
              <a:ea typeface="新宋体" panose="02010609030101010101" charset="-122"/>
              <a:cs typeface="新宋体" panose="02010609030101010101" charset="-122"/>
            </a:endParaRPr>
          </a:p>
          <a:p>
            <a:pPr>
              <a:lnSpc>
                <a:spcPct val="120000"/>
              </a:lnSpc>
            </a:pPr>
            <a:r>
              <a:rPr lang="en-US" altLang="zh-CN" sz="1600">
                <a:latin typeface="新宋体" panose="02010609030101010101" charset="-122"/>
                <a:ea typeface="新宋体" panose="02010609030101010101" charset="-122"/>
                <a:sym typeface="+mn-ea"/>
              </a:rPr>
              <a:t>F=h,*M*N</a:t>
            </a:r>
            <a:endParaRPr lang="en-US" altLang="zh-CN" sz="1600">
              <a:latin typeface="新宋体" panose="02010609030101010101" charset="-122"/>
              <a:ea typeface="新宋体" panose="02010609030101010101" charset="-122"/>
            </a:endParaRPr>
          </a:p>
          <a:p>
            <a:pPr>
              <a:lnSpc>
                <a:spcPct val="120000"/>
              </a:lnSpc>
            </a:pPr>
            <a:r>
              <a:rPr lang="en-US" altLang="zh-CN" sz="1600">
                <a:latin typeface="新宋体" panose="02010609030101010101" charset="-122"/>
                <a:ea typeface="新宋体" panose="02010609030101010101" charset="-122"/>
                <a:sym typeface="+mn-ea"/>
              </a:rPr>
              <a:t>=0.5*1.2*0.8*44</a:t>
            </a:r>
            <a:endParaRPr lang="en-US" altLang="zh-CN" sz="1600">
              <a:latin typeface="新宋体" panose="02010609030101010101" charset="-122"/>
              <a:ea typeface="新宋体" panose="02010609030101010101" charset="-122"/>
            </a:endParaRPr>
          </a:p>
          <a:p>
            <a:pPr>
              <a:lnSpc>
                <a:spcPct val="120000"/>
              </a:lnSpc>
            </a:pPr>
            <a:r>
              <a:rPr lang="en-US" altLang="zh-CN" sz="1600">
                <a:latin typeface="新宋体" panose="02010609030101010101" charset="-122"/>
                <a:ea typeface="新宋体" panose="02010609030101010101" charset="-122"/>
                <a:sym typeface="+mn-ea"/>
              </a:rPr>
              <a:t>=21.12t</a:t>
            </a:r>
            <a:endParaRPr lang="en-US" altLang="zh-CN" sz="1600">
              <a:latin typeface="新宋体" panose="02010609030101010101" charset="-122"/>
              <a:ea typeface="新宋体" panose="02010609030101010101" charset="-122"/>
            </a:endParaRPr>
          </a:p>
          <a:p>
            <a:pPr>
              <a:lnSpc>
                <a:spcPct val="120000"/>
              </a:lnSpc>
            </a:pPr>
            <a:r>
              <a:rPr lang="zh-CN" altLang="en-US" sz="1600">
                <a:latin typeface="新宋体" panose="02010609030101010101" charset="-122"/>
                <a:ea typeface="新宋体" panose="02010609030101010101" charset="-122"/>
                <a:cs typeface="新宋体" panose="02010609030101010101" charset="-122"/>
                <a:sym typeface="+mn-ea"/>
              </a:rPr>
              <a:t>因此房屋最大重量不得超过</a:t>
            </a:r>
            <a:r>
              <a:rPr lang="en-US" altLang="zh-CN" sz="1600">
                <a:latin typeface="新宋体" panose="02010609030101010101" charset="-122"/>
                <a:ea typeface="新宋体" panose="02010609030101010101" charset="-122"/>
                <a:cs typeface="新宋体" panose="02010609030101010101" charset="-122"/>
                <a:sym typeface="+mn-ea"/>
              </a:rPr>
              <a:t>21.12</a:t>
            </a:r>
            <a:r>
              <a:rPr lang="zh-CN" altLang="en-US" sz="1600">
                <a:latin typeface="新宋体" panose="02010609030101010101" charset="-122"/>
                <a:ea typeface="新宋体" panose="02010609030101010101" charset="-122"/>
                <a:cs typeface="新宋体" panose="02010609030101010101" charset="-122"/>
                <a:sym typeface="+mn-ea"/>
              </a:rPr>
              <a:t>吨</a:t>
            </a:r>
            <a:endParaRPr lang="zh-CN" altLang="en-US" sz="1600">
              <a:latin typeface="新宋体" panose="02010609030101010101" charset="-122"/>
              <a:ea typeface="新宋体" panose="02010609030101010101" charset="-122"/>
              <a:cs typeface="新宋体" panose="02010609030101010101" charset="-122"/>
            </a:endParaRPr>
          </a:p>
        </p:txBody>
      </p:sp>
      <p:sp>
        <p:nvSpPr>
          <p:cNvPr id="31" name="文本框 30"/>
          <p:cNvSpPr txBox="1"/>
          <p:nvPr/>
        </p:nvSpPr>
        <p:spPr>
          <a:xfrm>
            <a:off x="6120130" y="3599180"/>
            <a:ext cx="4064000" cy="1565910"/>
          </a:xfrm>
          <a:prstGeom prst="rect">
            <a:avLst/>
          </a:prstGeom>
          <a:noFill/>
        </p:spPr>
        <p:txBody>
          <a:bodyPr wrap="square" rtlCol="0">
            <a:spAutoFit/>
          </a:bodyPr>
          <a:p>
            <a:pPr>
              <a:lnSpc>
                <a:spcPct val="120000"/>
              </a:lnSpc>
            </a:pPr>
            <a:r>
              <a:rPr lang="zh-CN" altLang="en-US" sz="1600">
                <a:latin typeface="新宋体" panose="02010609030101010101" charset="-122"/>
                <a:ea typeface="新宋体" panose="02010609030101010101" charset="-122"/>
                <a:sym typeface="+mn-ea"/>
              </a:rPr>
              <a:t>二：风力</a:t>
            </a:r>
            <a:endParaRPr lang="zh-CN" altLang="en-US" sz="1600">
              <a:latin typeface="新宋体" panose="02010609030101010101" charset="-122"/>
              <a:ea typeface="新宋体" panose="02010609030101010101" charset="-122"/>
              <a:cs typeface="新宋体" panose="02010609030101010101" charset="-122"/>
            </a:endParaRPr>
          </a:p>
          <a:p>
            <a:pPr>
              <a:lnSpc>
                <a:spcPct val="120000"/>
              </a:lnSpc>
            </a:pPr>
            <a:r>
              <a:rPr lang="zh-CN" altLang="en-US" sz="1600">
                <a:latin typeface="新宋体" panose="02010609030101010101" charset="-122"/>
                <a:ea typeface="新宋体" panose="02010609030101010101" charset="-122"/>
                <a:cs typeface="新宋体" panose="02010609030101010101" charset="-122"/>
              </a:rPr>
              <a:t>房屋外立面面积最大设计有</a:t>
            </a:r>
            <a:r>
              <a:rPr lang="en-US" altLang="zh-CN" sz="1600">
                <a:latin typeface="新宋体" panose="02010609030101010101" charset="-122"/>
                <a:ea typeface="新宋体" panose="02010609030101010101" charset="-122"/>
                <a:cs typeface="新宋体" panose="02010609030101010101" charset="-122"/>
              </a:rPr>
              <a:t>56</a:t>
            </a:r>
            <a:r>
              <a:rPr lang="zh-CN" altLang="en-US" sz="1600">
                <a:latin typeface="新宋体" panose="02010609030101010101" charset="-122"/>
                <a:ea typeface="新宋体" panose="02010609030101010101" charset="-122"/>
                <a:cs typeface="新宋体" panose="02010609030101010101" charset="-122"/>
              </a:rPr>
              <a:t>平方米，最大设计承受风力</a:t>
            </a:r>
            <a:r>
              <a:rPr lang="en-US" altLang="zh-CN" sz="1600">
                <a:latin typeface="新宋体" panose="02010609030101010101" charset="-122"/>
                <a:ea typeface="新宋体" panose="02010609030101010101" charset="-122"/>
                <a:cs typeface="新宋体" panose="02010609030101010101" charset="-122"/>
              </a:rPr>
              <a:t>9</a:t>
            </a:r>
            <a:r>
              <a:rPr lang="zh-CN" altLang="en-US" sz="1600">
                <a:latin typeface="新宋体" panose="02010609030101010101" charset="-122"/>
                <a:ea typeface="新宋体" panose="02010609030101010101" charset="-122"/>
                <a:cs typeface="新宋体" panose="02010609030101010101" charset="-122"/>
              </a:rPr>
              <a:t>级（风压</a:t>
            </a:r>
            <a:r>
              <a:rPr lang="en-US" altLang="zh-CN" sz="1600">
                <a:latin typeface="新宋体" panose="02010609030101010101" charset="-122"/>
                <a:ea typeface="新宋体" panose="02010609030101010101" charset="-122"/>
                <a:cs typeface="新宋体" panose="02010609030101010101" charset="-122"/>
              </a:rPr>
              <a:t>270N)</a:t>
            </a:r>
            <a:r>
              <a:rPr lang="zh-CN" altLang="en-US" sz="1600">
                <a:latin typeface="新宋体" panose="02010609030101010101" charset="-122"/>
                <a:ea typeface="新宋体" panose="02010609030101010101" charset="-122"/>
                <a:cs typeface="新宋体" panose="02010609030101010101" charset="-122"/>
              </a:rPr>
              <a:t>，最大面积</a:t>
            </a:r>
            <a:r>
              <a:rPr lang="en-US" altLang="zh-CN" sz="1600">
                <a:latin typeface="新宋体" panose="02010609030101010101" charset="-122"/>
                <a:ea typeface="新宋体" panose="02010609030101010101" charset="-122"/>
                <a:cs typeface="新宋体" panose="02010609030101010101" charset="-122"/>
              </a:rPr>
              <a:t>56</a:t>
            </a:r>
            <a:r>
              <a:rPr lang="zh-CN" altLang="en-US" sz="1600">
                <a:latin typeface="新宋体" panose="02010609030101010101" charset="-122"/>
                <a:ea typeface="新宋体" panose="02010609030101010101" charset="-122"/>
                <a:cs typeface="新宋体" panose="02010609030101010101" charset="-122"/>
              </a:rPr>
              <a:t>平方米</a:t>
            </a:r>
            <a:r>
              <a:rPr lang="en-US" altLang="zh-CN" sz="1600">
                <a:latin typeface="新宋体" panose="02010609030101010101" charset="-122"/>
                <a:ea typeface="新宋体" panose="02010609030101010101" charset="-122"/>
                <a:cs typeface="新宋体" panose="02010609030101010101" charset="-122"/>
              </a:rPr>
              <a:t>,</a:t>
            </a:r>
            <a:r>
              <a:rPr lang="zh-CN" altLang="en-US" sz="1600">
                <a:latin typeface="新宋体" panose="02010609030101010101" charset="-122"/>
                <a:ea typeface="新宋体" panose="02010609030101010101" charset="-122"/>
                <a:cs typeface="新宋体" panose="02010609030101010101" charset="-122"/>
              </a:rPr>
              <a:t>承受风荷载</a:t>
            </a:r>
            <a:r>
              <a:rPr lang="en-US" altLang="zh-CN" sz="1600">
                <a:latin typeface="新宋体" panose="02010609030101010101" charset="-122"/>
                <a:ea typeface="新宋体" panose="02010609030101010101" charset="-122"/>
                <a:cs typeface="新宋体" panose="02010609030101010101" charset="-122"/>
              </a:rPr>
              <a:t>15120N,</a:t>
            </a:r>
            <a:r>
              <a:rPr lang="zh-CN" altLang="en-US" sz="1600">
                <a:latin typeface="新宋体" panose="02010609030101010101" charset="-122"/>
                <a:ea typeface="新宋体" panose="02010609030101010101" charset="-122"/>
                <a:cs typeface="新宋体" panose="02010609030101010101" charset="-122"/>
              </a:rPr>
              <a:t>每</a:t>
            </a:r>
            <a:r>
              <a:rPr lang="zh-CN" altLang="en-US" sz="1600">
                <a:latin typeface="新宋体" panose="02010609030101010101" charset="-122"/>
                <a:ea typeface="新宋体" panose="02010609030101010101" charset="-122"/>
                <a:cs typeface="新宋体" panose="02010609030101010101" charset="-122"/>
              </a:rPr>
              <a:t>个滑轨承受力为</a:t>
            </a:r>
            <a:r>
              <a:rPr lang="en-US" altLang="zh-CN" sz="1600">
                <a:latin typeface="新宋体" panose="02010609030101010101" charset="-122"/>
                <a:ea typeface="新宋体" panose="02010609030101010101" charset="-122"/>
                <a:cs typeface="新宋体" panose="02010609030101010101" charset="-122"/>
              </a:rPr>
              <a:t>500N</a:t>
            </a:r>
            <a:r>
              <a:rPr lang="zh-CN" altLang="en-US" sz="1600">
                <a:latin typeface="新宋体" panose="02010609030101010101" charset="-122"/>
                <a:ea typeface="新宋体" panose="02010609030101010101" charset="-122"/>
                <a:cs typeface="新宋体" panose="02010609030101010101" charset="-122"/>
              </a:rPr>
              <a:t>。</a:t>
            </a:r>
            <a:endParaRPr lang="zh-CN" altLang="en-US" sz="1600">
              <a:latin typeface="新宋体" panose="02010609030101010101" charset="-122"/>
              <a:ea typeface="新宋体" panose="02010609030101010101" charset="-122"/>
              <a:cs typeface="新宋体" panose="02010609030101010101" charset="-122"/>
            </a:endParaRPr>
          </a:p>
        </p:txBody>
      </p:sp>
    </p:spTree>
    <p:custDataLst>
      <p:tags r:id="rId3"/>
    </p:custDataLst>
  </p:cSld>
  <p:clrMapOvr>
    <a:masterClrMapping/>
  </p:clrMapOvr>
</p:sld>
</file>

<file path=ppt/tags/tag1.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SLIDE_BACKGROUND_TYPE" val="topBottom"/>
</p:tagLst>
</file>

<file path=ppt/tags/tag105.xml><?xml version="1.0" encoding="utf-8"?>
<p:tagLst xmlns:p="http://schemas.openxmlformats.org/presentationml/2006/main">
  <p:tag name="KSO_WM_UNIT_IGNORE_FIXCOLOR" val="1"/>
  <p:tag name="KSO_WM_SLIDE_BACKGROUND_TYPE" val="topBotto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UNIT_IGNORE_FIXCOLOR" val="1"/>
  <p:tag name="KSO_WM_UNIT_TYPE" val="i"/>
  <p:tag name="KSO_WM_UNIT_SUBTYPE" val="h"/>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0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2.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3.xml><?xml version="1.0" encoding="utf-8"?>
<p:tagLst xmlns:p="http://schemas.openxmlformats.org/presentationml/2006/main">
  <p:tag name="KSO_WM_SLIDE_BACKGROUND_TYPE" val="bottomTop"/>
</p:tagLst>
</file>

<file path=ppt/tags/tag114.xml><?xml version="1.0" encoding="utf-8"?>
<p:tagLst xmlns:p="http://schemas.openxmlformats.org/presentationml/2006/main">
  <p:tag name="KSO_WM_UNIT_IGNORE_FIXCOLOR" val="1"/>
  <p:tag name="KSO_WM_SLIDE_BACKGROUND_TYPE" val="bottomTop"/>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15.xml><?xml version="1.0" encoding="utf-8"?>
<p:tagLst xmlns:p="http://schemas.openxmlformats.org/presentationml/2006/main">
  <p:tag name="KSO_WM_UNIT_IGNORE_FIXCOLOR" val="1"/>
  <p:tag name="KSO_WM_UNIT_TYPE" val="i"/>
  <p:tag name="KSO_WM_UNIT_SUBTYPE" val="h"/>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0.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1.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2.xml><?xml version="1.0" encoding="utf-8"?>
<p:tagLst xmlns:p="http://schemas.openxmlformats.org/presentationml/2006/main">
  <p:tag name="KSO_WM_SLIDE_BACKGROUND_TYPE" val="navigation"/>
</p:tagLst>
</file>

<file path=ppt/tags/tag123.xml><?xml version="1.0" encoding="utf-8"?>
<p:tagLst xmlns:p="http://schemas.openxmlformats.org/presentationml/2006/main">
  <p:tag name="KSO_WM_UNIT_IGNORE_FIXCOLOR" val="1"/>
  <p:tag name="KSO_WM_SLIDE_BACKGROUND_TYPE" val="navigatio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24.xml><?xml version="1.0" encoding="utf-8"?>
<p:tagLst xmlns:p="http://schemas.openxmlformats.org/presentationml/2006/main">
  <p:tag name="KSO_WM_UNIT_IGNORE_FIXCOLOR" val="1"/>
  <p:tag name="KSO_WM_UNIT_TYPE" val="i"/>
  <p:tag name="KSO_WM_UNIT_SUBTYPE" val="h"/>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SLIDE_BACKGROUND_TYPE" val="belt"/>
</p:tagLst>
</file>

<file path=ppt/tags/tag134.xml><?xml version="1.0" encoding="utf-8"?>
<p:tagLst xmlns:p="http://schemas.openxmlformats.org/presentationml/2006/main">
  <p:tag name="KSO_WM_UNIT_IGNORE_FIXCOLOR" val="1"/>
  <p:tag name="KSO_WM_UNIT_TYPE" val="i"/>
  <p:tag name="KSO_WM_UNIT_SUBTYPE" val="h"/>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8.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4.xml><?xml version="1.0" encoding="utf-8"?>
<p:tagLst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352"/>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352"/>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BEAUTIFY_FLAG" val="#wm#"/>
  <p:tag name="KSO_WM_TAG_VERSION" val="1.0"/>
  <p:tag name="KSO_WM_TEMPLATE_CATEGORY" val="custom"/>
  <p:tag name="KSO_WM_TEMPLATE_INDEX" val="20209352"/>
</p:tagLst>
</file>

<file path=ppt/tags/tag146.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0.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35"/>
  <p:tag name="KSO_WM_UNIT_HIGHLIGHT" val="0"/>
  <p:tag name="KSO_WM_UNIT_COMPATIBLE" val="0"/>
  <p:tag name="KSO_WM_UNIT_DIAGRAM_ISNUMVISUAL" val="0"/>
  <p:tag name="KSO_WM_UNIT_DIAGRAM_ISREFERUNIT" val="0"/>
  <p:tag name="KSO_WM_UNIT_TYPE" val="b"/>
  <p:tag name="KSO_WM_UNIT_INDEX" val="1"/>
  <p:tag name="KSO_WM_UNIT_ID" val="custom20209352_1*b*1"/>
  <p:tag name="KSO_WM_TEMPLATE_CATEGORY" val="custom"/>
  <p:tag name="KSO_WM_TEMPLATE_INDEX" val="20209352"/>
  <p:tag name="KSO_WM_UNIT_LAYERLEVEL" val="1"/>
  <p:tag name="KSO_WM_TAG_VERSION" val="1.0"/>
  <p:tag name="KSO_WM_BEAUTIFY_FLAG" val="#wm#"/>
  <p:tag name="KSO_WM_UNIT_DEFAULT_FONT" val="18;24;2"/>
  <p:tag name="KSO_WM_UNIT_BLOCK" val="0"/>
  <p:tag name="KSO_WM_UNIT_DEC_AREA_ID" val="2d020a8a3254419aa4bd5bd106600d03"/>
  <p:tag name="KSO_WM_CHIP_GROUPID" val="5ebe5a2a0ac41c4a0a5256ae"/>
  <p:tag name="KSO_WM_CHIP_XID" val="5ebe5a2a0ac41c4a0a5256af"/>
  <p:tag name="KSO_WM_ASSEMBLE_CHIP_INDEX" val="4c45b21a252142ff9b3d5a870923c0c5"/>
  <p:tag name="KSO_WM_UNIT_TEXT_FILL_FORE_SCHEMECOLOR_INDEX_BRIGHTNESS" val="0"/>
  <p:tag name="KSO_WM_UNIT_TEXT_FILL_FORE_SCHEMECOLOR_INDEX" val="2"/>
  <p:tag name="KSO_WM_UNIT_TEXT_FILL_TYPE" val="1"/>
  <p:tag name="KSO_WM_TEMPLATE_ASSEMBLE_XID" val="5f15bc428050c250ba664e83"/>
  <p:tag name="KSO_WM_TEMPLATE_ASSEMBLE_GROUPID" val="5f156cff8050c250ba66235b"/>
</p:tagLst>
</file>

<file path=ppt/tags/tag151.xml><?xml version="1.0" encoding="utf-8"?>
<p:tagLst xmlns:p="http://schemas.openxmlformats.org/presentationml/2006/main">
  <p:tag name="KSO_WM_UNIT_ISCONTENTSTITLE" val="0"/>
  <p:tag name="KSO_WM_UNIT_ISNUMDGMTITLE" val="0"/>
  <p:tag name="KSO_WM_UNIT_PRESET_TEXT" val="单击编辑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9352_1*a*1"/>
  <p:tag name="KSO_WM_TEMPLATE_CATEGORY" val="custom"/>
  <p:tag name="KSO_WM_TEMPLATE_INDEX" val="20209352"/>
  <p:tag name="KSO_WM_UNIT_LAYERLEVEL" val="1"/>
  <p:tag name="KSO_WM_TAG_VERSION" val="1.0"/>
  <p:tag name="KSO_WM_BEAUTIFY_FLAG" val="#wm#"/>
  <p:tag name="KSO_WM_UNIT_DEFAULT_FONT" val="56;72;4"/>
  <p:tag name="KSO_WM_UNIT_BLOCK" val="0"/>
  <p:tag name="KSO_WM_UNIT_DEC_AREA_ID" val="54917c34808245aca7db653eeddc6a65"/>
  <p:tag name="KSO_WM_CHIP_GROUPID" val="5ebe5a2a0ac41c4a0a5256ae"/>
  <p:tag name="KSO_WM_CHIP_XID" val="5ebe5a2a0ac41c4a0a5256af"/>
  <p:tag name="KSO_WM_ASSEMBLE_CHIP_INDEX" val="4c45b21a252142ff9b3d5a870923c0c5"/>
  <p:tag name="KSO_WM_UNIT_TEXT_FILL_FORE_SCHEMECOLOR_INDEX_BRIGHTNESS" val="0"/>
  <p:tag name="KSO_WM_UNIT_TEXT_FILL_FORE_SCHEMECOLOR_INDEX" val="2"/>
  <p:tag name="KSO_WM_UNIT_TEXT_FILL_TYPE" val="1"/>
  <p:tag name="KSO_WM_TEMPLATE_ASSEMBLE_XID" val="5f15bc428050c250ba664e83"/>
  <p:tag name="KSO_WM_TEMPLATE_ASSEMBLE_GROUPID" val="5f156cff8050c250ba66235b"/>
</p:tagLst>
</file>

<file path=ppt/tags/tag152.xml><?xml version="1.0" encoding="utf-8"?>
<p:tagLst xmlns:p="http://schemas.openxmlformats.org/presentationml/2006/main">
  <p:tag name="KSO_WM_SLIDE_BACKGROUND_TYPE" val="general"/>
</p:tagLst>
</file>

<file path=ppt/tags/tag153.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DEFAULT_FONT" val="24;44;4"/>
  <p:tag name="KSO_WM_UNIT_BLOCK" val="0"/>
  <p:tag name="KSO_WM_UNIT_ISCONTENTSTITLE" val="0"/>
  <p:tag name="KSO_WM_UNIT_ISNUMDGMTITLE" val="0"/>
  <p:tag name="KSO_WM_UNIT_PRESET_TEXT" val="PART 01"/>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09352_1*a*1"/>
  <p:tag name="KSO_WM_TEMPLATE_CATEGORY" val="custom"/>
  <p:tag name="KSO_WM_TEMPLATE_INDEX" val="20209352"/>
  <p:tag name="KSO_WM_UNIT_LAYERLEVEL" val="1"/>
  <p:tag name="KSO_WM_TAG_VERSION" val="1.0"/>
  <p:tag name="KSO_WM_BEAUTIFY_FLAG" val="#wm#"/>
  <p:tag name="KSO_WM_CHIP_GROUPID" val="5ebcbf8f0ac41c4a0a52535c"/>
  <p:tag name="KSO_WM_CHIP_XID" val="5ebcbf8f0ac41c4a0a52535d"/>
  <p:tag name="KSO_WM_UNIT_DEC_AREA_ID" val="97c723c959d64702abee60441ed718ea"/>
  <p:tag name="KSO_WM_ASSEMBLE_CHIP_INDEX" val="bf9457020dd544d889bc7a1ea24fa332"/>
  <p:tag name="KSO_WM_UNIT_TEXT_FILL_FORE_SCHEMECOLOR_INDEX_BRIGHTNESS" val="0.15"/>
  <p:tag name="KSO_WM_UNIT_TEXT_FILL_FORE_SCHEMECOLOR_INDEX" val="1"/>
  <p:tag name="KSO_WM_UNIT_TEXT_FILL_TYPE" val="1"/>
  <p:tag name="KSO_WM_TEMPLATE_ASSEMBLE_XID" val="5f15bc428050c250ba664f06"/>
  <p:tag name="KSO_WM_TEMPLATE_ASSEMBLE_GROUPID" val="5f156cff8050c250ba66235b"/>
</p:tagLst>
</file>

<file path=ppt/tags/tag164.xml><?xml version="1.0" encoding="utf-8"?>
<p:tagLst xmlns:p="http://schemas.openxmlformats.org/presentationml/2006/main">
  <p:tag name="KSO_WM_UNIT_DEFAULT_FONT" val="14;20;2"/>
  <p:tag name="KSO_WM_UNIT_BLOCK" val="0"/>
  <p:tag name="KSO_WM_UNIT_ISCONTENTSTITLE" val="0"/>
  <p:tag name="KSO_WM_UNIT_ISNUMDGMTITLE" val="0"/>
  <p:tag name="KSO_WM_UNIT_PRESET_TEXT" val="单击此处输入你的正文，文字是您思想的提炼，为了最终演示发布的良好效果，请尽量言简意赅的阐述观点，以便观者可以准确理解您所传达的信息。"/>
  <p:tag name="KSO_WM_UNIT_NOCLEAR" val="0"/>
  <p:tag name="KSO_WM_UNIT_VALUE" val="176"/>
  <p:tag name="KSO_WM_UNIT_HIGHLIGHT" val="0"/>
  <p:tag name="KSO_WM_UNIT_COMPATIBLE" val="0"/>
  <p:tag name="KSO_WM_UNIT_DIAGRAM_ISNUMVISUAL" val="0"/>
  <p:tag name="KSO_WM_UNIT_DIAGRAM_ISREFERUNIT" val="0"/>
  <p:tag name="KSO_WM_UNIT_TYPE" val="b"/>
  <p:tag name="KSO_WM_UNIT_INDEX" val="1"/>
  <p:tag name="KSO_WM_UNIT_ID" val="custom20209352_1*b*1"/>
  <p:tag name="KSO_WM_TEMPLATE_CATEGORY" val="custom"/>
  <p:tag name="KSO_WM_TEMPLATE_INDEX" val="20209352"/>
  <p:tag name="KSO_WM_UNIT_LAYERLEVEL" val="1"/>
  <p:tag name="KSO_WM_TAG_VERSION" val="1.0"/>
  <p:tag name="KSO_WM_BEAUTIFY_FLAG" val="#wm#"/>
  <p:tag name="KSO_WM_CHIP_GROUPID" val="5ebcbf8f0ac41c4a0a52535c"/>
  <p:tag name="KSO_WM_CHIP_XID" val="5ebcbf8f0ac41c4a0a52535d"/>
  <p:tag name="KSO_WM_UNIT_DEC_AREA_ID" val="97c723c959d64702abee60441ed718ea"/>
  <p:tag name="KSO_WM_ASSEMBLE_CHIP_INDEX" val="bf9457020dd544d889bc7a1ea24fa332"/>
  <p:tag name="KSO_WM_UNIT_TEXT_FILL_FORE_SCHEMECOLOR_INDEX_BRIGHTNESS" val="0.35"/>
  <p:tag name="KSO_WM_UNIT_TEXT_FILL_FORE_SCHEMECOLOR_INDEX" val="13"/>
  <p:tag name="KSO_WM_UNIT_TEXT_FILL_TYPE" val="1"/>
  <p:tag name="KSO_WM_TEMPLATE_ASSEMBLE_XID" val="5f15bc428050c250ba664f06"/>
  <p:tag name="KSO_WM_TEMPLATE_ASSEMBLE_GROUPID" val="5f156cff8050c250ba66235b"/>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SLIDE_BACKGROUND_TYPE" val="general"/>
</p:tagLst>
</file>

<file path=ppt/tags/tag168.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SLIDE_BACKGROUND_TYPE" val="general"/>
</p:tagLst>
</file>

<file path=ppt/tags/tag176.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KSO_WM_UNIT_DEFAULT_FONT" val="24;44;4"/>
  <p:tag name="KSO_WM_UNIT_BLOCK" val="0"/>
  <p:tag name="KSO_WM_UNIT_ISCONTENTSTITLE" val="0"/>
  <p:tag name="KSO_WM_UNIT_ISNUMDGMTITLE" val="0"/>
  <p:tag name="KSO_WM_UNIT_PRESET_TEXT" val="PART 01"/>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09352_1*a*1"/>
  <p:tag name="KSO_WM_TEMPLATE_CATEGORY" val="custom"/>
  <p:tag name="KSO_WM_TEMPLATE_INDEX" val="20209352"/>
  <p:tag name="KSO_WM_UNIT_LAYERLEVEL" val="1"/>
  <p:tag name="KSO_WM_TAG_VERSION" val="1.0"/>
  <p:tag name="KSO_WM_BEAUTIFY_FLAG" val="#wm#"/>
  <p:tag name="KSO_WM_CHIP_GROUPID" val="5ebcbf8f0ac41c4a0a52535c"/>
  <p:tag name="KSO_WM_CHIP_XID" val="5ebcbf8f0ac41c4a0a52535d"/>
  <p:tag name="KSO_WM_UNIT_DEC_AREA_ID" val="97c723c959d64702abee60441ed718ea"/>
  <p:tag name="KSO_WM_ASSEMBLE_CHIP_INDEX" val="bf9457020dd544d889bc7a1ea24fa332"/>
  <p:tag name="KSO_WM_UNIT_TEXT_FILL_FORE_SCHEMECOLOR_INDEX_BRIGHTNESS" val="0.15"/>
  <p:tag name="KSO_WM_UNIT_TEXT_FILL_FORE_SCHEMECOLOR_INDEX" val="1"/>
  <p:tag name="KSO_WM_UNIT_TEXT_FILL_TYPE" val="1"/>
  <p:tag name="KSO_WM_TEMPLATE_ASSEMBLE_XID" val="5f15bc428050c250ba664f06"/>
  <p:tag name="KSO_WM_TEMPLATE_ASSEMBLE_GROUPID" val="5f156cff8050c250ba66235b"/>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p="http://schemas.openxmlformats.org/presentationml/2006/main">
  <p:tag name="KSO_WM_UNIT_DEFAULT_FONT" val="14;20;2"/>
  <p:tag name="KSO_WM_UNIT_BLOCK" val="0"/>
  <p:tag name="KSO_WM_UNIT_ISCONTENTSTITLE" val="0"/>
  <p:tag name="KSO_WM_UNIT_ISNUMDGMTITLE" val="0"/>
  <p:tag name="KSO_WM_UNIT_PRESET_TEXT" val="单击此处输入你的正文，文字是您思想的提炼，为了最终演示发布的良好效果，请尽量言简意赅的阐述观点，以便观者可以准确理解您所传达的信息。"/>
  <p:tag name="KSO_WM_UNIT_NOCLEAR" val="0"/>
  <p:tag name="KSO_WM_UNIT_VALUE" val="176"/>
  <p:tag name="KSO_WM_UNIT_HIGHLIGHT" val="0"/>
  <p:tag name="KSO_WM_UNIT_COMPATIBLE" val="0"/>
  <p:tag name="KSO_WM_UNIT_DIAGRAM_ISNUMVISUAL" val="0"/>
  <p:tag name="KSO_WM_UNIT_DIAGRAM_ISREFERUNIT" val="0"/>
  <p:tag name="KSO_WM_UNIT_TYPE" val="b"/>
  <p:tag name="KSO_WM_UNIT_INDEX" val="1"/>
  <p:tag name="KSO_WM_UNIT_ID" val="custom20209352_1*b*1"/>
  <p:tag name="KSO_WM_TEMPLATE_CATEGORY" val="custom"/>
  <p:tag name="KSO_WM_TEMPLATE_INDEX" val="20209352"/>
  <p:tag name="KSO_WM_UNIT_LAYERLEVEL" val="1"/>
  <p:tag name="KSO_WM_TAG_VERSION" val="1.0"/>
  <p:tag name="KSO_WM_BEAUTIFY_FLAG" val="#wm#"/>
  <p:tag name="KSO_WM_CHIP_GROUPID" val="5ebcbf8f0ac41c4a0a52535c"/>
  <p:tag name="KSO_WM_CHIP_XID" val="5ebcbf8f0ac41c4a0a52535d"/>
  <p:tag name="KSO_WM_UNIT_DEC_AREA_ID" val="97c723c959d64702abee60441ed718ea"/>
  <p:tag name="KSO_WM_ASSEMBLE_CHIP_INDEX" val="bf9457020dd544d889bc7a1ea24fa332"/>
  <p:tag name="KSO_WM_UNIT_TEXT_FILL_FORE_SCHEMECOLOR_INDEX_BRIGHTNESS" val="0.35"/>
  <p:tag name="KSO_WM_UNIT_TEXT_FILL_FORE_SCHEMECOLOR_INDEX" val="13"/>
  <p:tag name="KSO_WM_UNIT_TEXT_FILL_TYPE" val="1"/>
  <p:tag name="KSO_WM_TEMPLATE_ASSEMBLE_XID" val="5f15bc428050c250ba664f06"/>
  <p:tag name="KSO_WM_TEMPLATE_ASSEMBLE_GROUPID" val="5f156cff8050c250ba66235b"/>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SLIDE_BACKGROUND_TYPE" val="general"/>
  <p:tag name="KSO_WM_UNIT_PLACING_PICTURE_USER_VIEWPORT" val="{&quot;height&quot;:10800,&quot;width&quot;:19200}"/>
</p:tagLst>
</file>

<file path=ppt/tags/tag194.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SLIDE_BACKGROUND_TYPE" val="general"/>
</p:tagLst>
</file>

<file path=ppt/tags/tag201.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SLIDE_BACKGROUND_TYPE" val="general"/>
</p:tagLst>
</file>

<file path=ppt/tags/tag209.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SLIDE_BACKGROUND_TYPE" val="general"/>
</p:tagLst>
</file>

<file path=ppt/tags/tag216.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SLIDE_BACKGROUND_TYPE" val="general"/>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p="http://schemas.openxmlformats.org/presentationml/2006/main">
  <p:tag name="KSO_WM_UNIT_ISCONTENTSTITLE" val="0"/>
  <p:tag name="KSO_WM_UNIT_ISNUMDGMTITLE" val="0"/>
  <p:tag name="KSO_WM_UNIT_NOCLEAR" val="0"/>
  <p:tag name="KSO_WM_UNIT_VALUE" val="35"/>
  <p:tag name="KSO_WM_UNIT_HIGHLIGHT" val="0"/>
  <p:tag name="KSO_WM_UNIT_COMPATIBLE" val="0"/>
  <p:tag name="KSO_WM_UNIT_DIAGRAM_ISNUMVISUAL" val="0"/>
  <p:tag name="KSO_WM_UNIT_DIAGRAM_ISREFERUNIT" val="0"/>
  <p:tag name="KSO_WM_UNIT_TYPE" val="b"/>
  <p:tag name="KSO_WM_UNIT_INDEX" val="1"/>
  <p:tag name="KSO_WM_UNIT_ID" val="custom20209352_1*b*1"/>
  <p:tag name="KSO_WM_TEMPLATE_CATEGORY" val="custom"/>
  <p:tag name="KSO_WM_TEMPLATE_INDEX" val="20209352"/>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1b9d0ac051134feaa053b7d02045317f"/>
  <p:tag name="KSO_WM_CHIP_GROUPID" val="5ec2023a0ac41c4a0a525a25"/>
  <p:tag name="KSO_WM_CHIP_XID" val="5ec2023a0ac41c4a0a525a26"/>
  <p:tag name="KSO_WM_ASSEMBLE_CHIP_INDEX" val="159435e077e147d09162e55b2f2b5d18"/>
  <p:tag name="KSO_WM_UNIT_TEXT_FILL_FORE_SCHEMECOLOR_INDEX_BRIGHTNESS" val="0"/>
  <p:tag name="KSO_WM_UNIT_TEXT_FILL_FORE_SCHEMECOLOR_INDEX" val="2"/>
  <p:tag name="KSO_WM_UNIT_TEXT_FILL_TYPE" val="1"/>
  <p:tag name="KSO_WM_TEMPLATE_ASSEMBLE_XID" val="5f15bc428050c250ba664eab"/>
  <p:tag name="KSO_WM_TEMPLATE_ASSEMBLE_GROUPID" val="5f156cff8050c250ba66235b"/>
</p:tagLst>
</file>

<file path=ppt/tags/tag226.xml><?xml version="1.0" encoding="utf-8"?>
<p:tagLst xmlns:p="http://schemas.openxmlformats.org/presentationml/2006/main">
  <p:tag name="KSO_WM_UNIT_ISCONTENTSTITLE" val="0"/>
  <p:tag name="KSO_WM_UNIT_ISNUMDGMTITLE" val="0"/>
  <p:tag name="KSO_WM_UNIT_NOCLEAR" val="1"/>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9352_1*a*1"/>
  <p:tag name="KSO_WM_TEMPLATE_CATEGORY" val="custom"/>
  <p:tag name="KSO_WM_TEMPLATE_INDEX" val="20209352"/>
  <p:tag name="KSO_WM_UNIT_LAYERLEVEL" val="1"/>
  <p:tag name="KSO_WM_TAG_VERSION" val="1.0"/>
  <p:tag name="KSO_WM_BEAUTIFY_FLAG" val="#wm#"/>
  <p:tag name="KSO_WM_UNIT_PRESET_TEXT" val="谢谢观看"/>
  <p:tag name="KSO_WM_UNIT_DEFAULT_FONT" val="72;88;4"/>
  <p:tag name="KSO_WM_UNIT_BLOCK" val="0"/>
  <p:tag name="KSO_WM_UNIT_DEC_AREA_ID" val="38f1681455d548259ebeff4ce668b328"/>
  <p:tag name="KSO_WM_CHIP_GROUPID" val="5ec2023a0ac41c4a0a525a25"/>
  <p:tag name="KSO_WM_CHIP_XID" val="5ec2023a0ac41c4a0a525a26"/>
  <p:tag name="KSO_WM_ASSEMBLE_CHIP_INDEX" val="159435e077e147d09162e55b2f2b5d18"/>
  <p:tag name="KSO_WM_UNIT_TEXT_FILL_FORE_SCHEMECOLOR_INDEX_BRIGHTNESS" val="0"/>
  <p:tag name="KSO_WM_UNIT_TEXT_FILL_FORE_SCHEMECOLOR_INDEX" val="2"/>
  <p:tag name="KSO_WM_UNIT_TEXT_FILL_TYPE" val="1"/>
  <p:tag name="KSO_WM_TEMPLATE_ASSEMBLE_XID" val="5f15bc428050c250ba664eab"/>
  <p:tag name="KSO_WM_TEMPLATE_ASSEMBLE_GROUPID" val="5f156cff8050c250ba66235b"/>
</p:tagLst>
</file>

<file path=ppt/tags/tag227.xml><?xml version="1.0" encoding="utf-8"?>
<p:tagLst xmlns:p="http://schemas.openxmlformats.org/presentationml/2006/main">
  <p:tag name="KSO_WM_SLIDE_BACKGROUND_TYPE" val="general"/>
</p:tagLst>
</file>

<file path=ppt/tags/tag228.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29.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30.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231.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232.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SLIDE_BACKGROUND_TYPE" val="frame"/>
</p:tagLst>
</file>

<file path=ppt/tags/tag234.xml><?xml version="1.0" encoding="utf-8"?>
<p:tagLst xmlns:p="http://schemas.openxmlformats.org/presentationml/2006/main">
  <p:tag name="KSO_WM_UNIT_IGNORE_FIXCOLOR" val="1"/>
  <p:tag name="KSO_WM_UNIT_TYPE" val="i"/>
  <p:tag name="KSO_WM_UNIT_SUBTYPE" val="h"/>
  <p:tag name="KSO_WM_SLIDE_BACKGROUND_TYPE" val="frame"/>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35.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36.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37.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38.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0.xml><?xml version="1.0" encoding="utf-8"?>
<p:tagLst xmlns:p="http://schemas.openxmlformats.org/presentationml/2006/main">
  <p:tag name="KSO_WM_SLIDE_BACKGROUND_TYPE" val="leftRight"/>
</p:tagLst>
</file>

<file path=ppt/tags/tag241.xml><?xml version="1.0" encoding="utf-8"?>
<p:tagLst xmlns:p="http://schemas.openxmlformats.org/presentationml/2006/main">
  <p:tag name="KSO_WM_UNIT_IGNORE_FIXCOLOR" val="1"/>
  <p:tag name="KSO_WM_SLIDE_BACKGROUND_TYPE" val="leftRight"/>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UNIT_IGNORE_FIXCOLOR" val="1"/>
  <p:tag name="KSO_WM_UNIT_TYPE" val="i"/>
  <p:tag name="KSO_WM_UNIT_SUBTYPE" val="h"/>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4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6.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9.xml><?xml version="1.0" encoding="utf-8"?>
<p:tagLst xmlns:p="http://schemas.openxmlformats.org/presentationml/2006/main">
  <p:tag name="KSO_WM_SLIDE_BACKGROUND_TYPE" val="topBottom"/>
</p:tagLst>
</file>

<file path=ppt/tags/tag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0.xml><?xml version="1.0" encoding="utf-8"?>
<p:tagLst xmlns:p="http://schemas.openxmlformats.org/presentationml/2006/main">
  <p:tag name="KSO_WM_UNIT_IGNORE_FIXCOLOR" val="1"/>
  <p:tag name="KSO_WM_SLIDE_BACKGROUND_TYPE" val="topBotto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UNIT_IGNORE_FIXCOLOR" val="1"/>
  <p:tag name="KSO_WM_UNIT_TYPE" val="i"/>
  <p:tag name="KSO_WM_UNIT_SUBTYPE" val="h"/>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52.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4.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5.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SLIDE_BACKGROUND_TYPE" val="bottomTop"/>
</p:tagLst>
</file>

<file path=ppt/tags/tag259.xml><?xml version="1.0" encoding="utf-8"?>
<p:tagLst xmlns:p="http://schemas.openxmlformats.org/presentationml/2006/main">
  <p:tag name="KSO_WM_UNIT_IGNORE_FIXCOLOR" val="1"/>
  <p:tag name="KSO_WM_SLIDE_BACKGROUND_TYPE" val="bottomTop"/>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0.xml><?xml version="1.0" encoding="utf-8"?>
<p:tagLst xmlns:p="http://schemas.openxmlformats.org/presentationml/2006/main">
  <p:tag name="KSO_WM_UNIT_IGNORE_FIXCOLOR" val="1"/>
  <p:tag name="KSO_WM_UNIT_TYPE" val="i"/>
  <p:tag name="KSO_WM_UNIT_SUBTYPE" val="h"/>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61.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64.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65.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SLIDE_BACKGROUND_TYPE" val="navigation"/>
</p:tagLst>
</file>

<file path=ppt/tags/tag268.xml><?xml version="1.0" encoding="utf-8"?>
<p:tagLst xmlns:p="http://schemas.openxmlformats.org/presentationml/2006/main">
  <p:tag name="KSO_WM_UNIT_IGNORE_FIXCOLOR" val="1"/>
  <p:tag name="KSO_WM_SLIDE_BACKGROUND_TYPE" val="navigatio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UNIT_IGNORE_FIXCOLOR" val="1"/>
  <p:tag name="KSO_WM_UNIT_TYPE" val="i"/>
  <p:tag name="KSO_WM_UNIT_SUBTYPE" val="h"/>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8.xml><?xml version="1.0" encoding="utf-8"?>
<p:tagLst xmlns:p="http://schemas.openxmlformats.org/presentationml/2006/main">
  <p:tag name="KSO_WM_SLIDE_BACKGROUND_TYPE" val="belt"/>
</p:tagLst>
</file>

<file path=ppt/tags/tag279.xml><?xml version="1.0" encoding="utf-8"?>
<p:tagLst xmlns:p="http://schemas.openxmlformats.org/presentationml/2006/main">
  <p:tag name="KSO_WM_UNIT_IGNORE_FIXCOLOR" val="1"/>
  <p:tag name="KSO_WM_UNIT_TYPE" val="i"/>
  <p:tag name="KSO_WM_UNIT_SUBTYPE" val="h"/>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0.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81.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82.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83.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84.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352"/>
</p:tagLst>
</file>

<file path=ppt/tags/tag28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352"/>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0.xml><?xml version="1.0" encoding="utf-8"?>
<p:tagLst xmlns:p="http://schemas.openxmlformats.org/presentationml/2006/main">
  <p:tag name="KSO_WM_BEAUTIFY_FLAG" val="#wm#"/>
  <p:tag name="KSO_WM_TAG_VERSION" val="1.0"/>
  <p:tag name="KSO_WM_TEMPLATE_CATEGORY" val="custom"/>
  <p:tag name="KSO_WM_TEMPLATE_INDEX" val="2020935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9352_1*i*1"/>
  <p:tag name="KSO_WM_TEMPLATE_CATEGORY" val="custom"/>
  <p:tag name="KSO_WM_TEMPLATE_INDEX" val="20209352"/>
  <p:tag name="KSO_WM_UNIT_LAYERLEVEL" val="1"/>
  <p:tag name="KSO_WM_TAG_VERSION" val="1.0"/>
  <p:tag name="KSO_WM_BEAUTIFY_FLAG" val="#wm#"/>
  <p:tag name="KSO_WM_UNIT_BLOCK" val="0"/>
  <p:tag name="KSO_WM_UNIT_SM_LIMIT_TYPE" val="2"/>
  <p:tag name="KSO_WM_UNIT_DEC_AREA_ID" val="a3c86783df3a41f68f38f159bb83897c"/>
  <p:tag name="KSO_WM_UNIT_DECORATE_INFO" val="{&quot;DecorateInfoH&quot;:{&quot;IsAbs&quot;:false},&quot;DecorateInfoW&quot;:{&quot;IsAbs&quot;:false},&quot;DecorateInfoX&quot;:{&quot;IsAbs&quot;:false,&quot;Pos&quot;:1},&quot;DecorateInfoY&quot;:{&quot;IsAbs&quot;:false,&quot;Pos&quot;:1},&quot;ReferentInfo&quot;:{&quot;Id&quot;:&quot;a6c38a79c99e4314b1b68699028b790e&quot;,&quot;X&quot;:{&quot;Pos&quot;:1},&quot;Y&quot;:{&quot;Pos&quot;:1}}}"/>
  <p:tag name="KSO_WM_CHIP_GROUPID" val="5ebe5a2a0ac41c4a0a5256ae"/>
  <p:tag name="KSO_WM_CHIP_XID" val="5ebe5a2a0ac41c4a0a5256af"/>
  <p:tag name="KSO_WM_ASSEMBLE_CHIP_INDEX" val="4c45b21a252142ff9b3d5a870923c0c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2"/>
</p:tagLst>
</file>

<file path=ppt/tags/tag292.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35"/>
  <p:tag name="KSO_WM_UNIT_HIGHLIGHT" val="0"/>
  <p:tag name="KSO_WM_UNIT_COMPATIBLE" val="0"/>
  <p:tag name="KSO_WM_UNIT_DIAGRAM_ISNUMVISUAL" val="0"/>
  <p:tag name="KSO_WM_UNIT_DIAGRAM_ISREFERUNIT" val="0"/>
  <p:tag name="KSO_WM_UNIT_TYPE" val="b"/>
  <p:tag name="KSO_WM_UNIT_INDEX" val="1"/>
  <p:tag name="KSO_WM_UNIT_ID" val="custom20209352_1*b*1"/>
  <p:tag name="KSO_WM_TEMPLATE_CATEGORY" val="custom"/>
  <p:tag name="KSO_WM_TEMPLATE_INDEX" val="20209352"/>
  <p:tag name="KSO_WM_UNIT_LAYERLEVEL" val="1"/>
  <p:tag name="KSO_WM_TAG_VERSION" val="1.0"/>
  <p:tag name="KSO_WM_BEAUTIFY_FLAG" val="#wm#"/>
  <p:tag name="KSO_WM_UNIT_DEFAULT_FONT" val="18;24;2"/>
  <p:tag name="KSO_WM_UNIT_BLOCK" val="0"/>
  <p:tag name="KSO_WM_UNIT_DEC_AREA_ID" val="2d020a8a3254419aa4bd5bd106600d03"/>
  <p:tag name="KSO_WM_CHIP_GROUPID" val="5ebe5a2a0ac41c4a0a5256ae"/>
  <p:tag name="KSO_WM_CHIP_XID" val="5ebe5a2a0ac41c4a0a5256af"/>
  <p:tag name="KSO_WM_ASSEMBLE_CHIP_INDEX" val="4c45b21a252142ff9b3d5a870923c0c5"/>
  <p:tag name="KSO_WM_UNIT_TEXT_FILL_FORE_SCHEMECOLOR_INDEX_BRIGHTNESS" val="0"/>
  <p:tag name="KSO_WM_UNIT_TEXT_FILL_FORE_SCHEMECOLOR_INDEX" val="2"/>
  <p:tag name="KSO_WM_UNIT_TEXT_FILL_TYPE" val="1"/>
</p:tagLst>
</file>

<file path=ppt/tags/tag293.xml><?xml version="1.0" encoding="utf-8"?>
<p:tagLst xmlns:p="http://schemas.openxmlformats.org/presentationml/2006/main">
  <p:tag name="KSO_WM_UNIT_ISCONTENTSTITLE" val="0"/>
  <p:tag name="KSO_WM_UNIT_ISNUMDGMTITLE" val="0"/>
  <p:tag name="KSO_WM_UNIT_PRESET_TEXT" val="单击编辑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9352_1*a*1"/>
  <p:tag name="KSO_WM_TEMPLATE_CATEGORY" val="custom"/>
  <p:tag name="KSO_WM_TEMPLATE_INDEX" val="20209352"/>
  <p:tag name="KSO_WM_UNIT_LAYERLEVEL" val="1"/>
  <p:tag name="KSO_WM_TAG_VERSION" val="1.0"/>
  <p:tag name="KSO_WM_BEAUTIFY_FLAG" val="#wm#"/>
  <p:tag name="KSO_WM_UNIT_DEFAULT_FONT" val="56;72;4"/>
  <p:tag name="KSO_WM_UNIT_BLOCK" val="0"/>
  <p:tag name="KSO_WM_UNIT_DEC_AREA_ID" val="54917c34808245aca7db653eeddc6a65"/>
  <p:tag name="KSO_WM_CHIP_GROUPID" val="5ebe5a2a0ac41c4a0a5256ae"/>
  <p:tag name="KSO_WM_CHIP_XID" val="5ebe5a2a0ac41c4a0a5256af"/>
  <p:tag name="KSO_WM_ASSEMBLE_CHIP_INDEX" val="4c45b21a252142ff9b3d5a870923c0c5"/>
  <p:tag name="KSO_WM_UNIT_TEXT_FILL_FORE_SCHEMECOLOR_INDEX_BRIGHTNESS" val="0"/>
  <p:tag name="KSO_WM_UNIT_TEXT_FILL_FORE_SCHEMECOLOR_INDEX" val="2"/>
  <p:tag name="KSO_WM_UNIT_TEXT_FILL_TYPE"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9352_1*i*2"/>
  <p:tag name="KSO_WM_TEMPLATE_CATEGORY" val="custom"/>
  <p:tag name="KSO_WM_TEMPLATE_INDEX" val="20209352"/>
  <p:tag name="KSO_WM_UNIT_LAYERLEVEL" val="1"/>
  <p:tag name="KSO_WM_TAG_VERSION" val="1.0"/>
  <p:tag name="KSO_WM_BEAUTIFY_FLAG" val="#wm#"/>
  <p:tag name="KSO_WM_UNIT_DEFAULT_FONT" val="24;40;4"/>
  <p:tag name="KSO_WM_UNIT_BLOCK" val="0"/>
  <p:tag name="KSO_WM_UNIT_SM_LIMIT_TYPE" val="2"/>
  <p:tag name="KSO_WM_UNIT_DEC_AREA_ID" val="a6c38a79c99e4314b1b68699028b790e"/>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CHIP_GROUPID" val="5ebe5a2a0ac41c4a0a5256ae"/>
  <p:tag name="KSO_WM_CHIP_XID" val="5ebe5a2a0ac41c4a0a5256af"/>
  <p:tag name="KSO_WM_ASSEMBLE_CHIP_INDEX" val="4c45b21a252142ff9b3d5a870923c0c5"/>
  <p:tag name="KSO_WM_UNIT_TEXT_FILL_FORE_SCHEMECOLOR_INDEX_BRIGHTNESS" val="0"/>
  <p:tag name="KSO_WM_UNIT_TEXT_FILL_FORE_SCHEMECOLOR_INDEX" val="14"/>
  <p:tag name="KSO_WM_UNIT_TEXT_FILL_TYPE" val="1"/>
  <p:tag name="KSO_WM_UNIT_VALUE" val="4"/>
</p:tagLst>
</file>

<file path=ppt/tags/tag295.xml><?xml version="1.0" encoding="utf-8"?>
<p:tagLst xmlns:p="http://schemas.openxmlformats.org/presentationml/2006/main">
  <p:tag name="KSO_WM_CHIP_INFOS" val="{&quot;layout_type&quot;:&quot;formiddle3&quot;,&quot;slide_type&quot;:[&quot;title&quot;],&quot;aspect_ratio&quot;:&quot;16:9&quot;}"/>
  <p:tag name="KSO_WM_CHIP_XID" val="5ebe041a0ac41c4a0a52557e"/>
  <p:tag name="KSO_WM_CHIP_FILLPROP" val="[[{&quot;fill_id&quot;:&quot;0fc8cb0b5be24332a6c5a6db9e174d8a&quot;,&quot;fill_align&quot;:&quot;cm&quot;,&quot;text_align&quot;:&quot;cm&quot;,&quot;text_direction&quot;:&quot;horizontal&quot;,&quot;chip_types&quot;:[&quot;text&quot;,&quot;header&quot;]}]]"/>
  <p:tag name="KSO_WM_SLIDE_ID" val="custom20209352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SLIDE_SIZE" val="700*380"/>
  <p:tag name="KSO_WM_SLIDE_POSITION" val="130*79"/>
  <p:tag name="KSO_WM_TAG_VERSION" val="1.0"/>
  <p:tag name="KSO_WM_BEAUTIFY_FLAG" val="#wm#"/>
  <p:tag name="KSO_WM_TEMPLATE_CATEGORY" val="custom"/>
  <p:tag name="KSO_WM_TEMPLATE_INDEX" val="20209352"/>
  <p:tag name="KSO_WM_SLIDE_LAYOUT" val="a_b"/>
  <p:tag name="KSO_WM_SLIDE_LAYOUT_CNT" val="1_1"/>
  <p:tag name="KSO_WM_CHIP_GROUPID" val="5ebf6661ddc3daf3fef3f760"/>
  <p:tag name="KSO_WM_SLIDE_LAYOUT_INFO" val="{&quot;id&quot;:&quot;2020-07-20T23:47:17&quot;,&quot;maxSize&quot;:{&quot;size1&quot;:67.016488534432867},&quot;minSize&quot;:{&quot;size1&quot;:53.316488534432878},&quot;normalSize&quot;:{&quot;size1&quot;:67.016488534432867},&quot;subLayout&quot;:[{&quot;id&quot;:&quot;2020-07-20T23:47:17&quot;,&quot;margin&quot;:{&quot;bottom&quot;:0.14954636991024017,&quot;left&quot;:4.589745044708252,&quot;right&quot;:4.5824770927429199,&quot;top&quot;:7.1754975318908691},&quot;type&quot;:0},{&quot;id&quot;:&quot;2020-07-20T23:47:17&quot;,&quot;margin&quot;:{&quot;bottom&quot;:4.2333359718322754,&quot;left&quot;:4.589745044708252,&quot;right&quot;:4.5824770927429199,&quot;top&quot;:0.64420366287231445},&quot;type&quot;:0}],&quot;type&quot;:0}"/>
  <p:tag name="KSO_WM_SLIDE_BK_DARK_LIGHT" val="2"/>
  <p:tag name="KSO_WM_SLIDE_BACKGROUND_TYPE" val="general"/>
  <p:tag name="KSO_WM_SLIDE_SUPPORT_FEATURE_TYPE" val="0"/>
  <p:tag name="KSO_WM_TEMPLATE_MASTER_THUMB_INDEX" val="12"/>
  <p:tag name="KSO_WM_TEMPLATE_ASSEMBLE_XID" val="5f15bc428050c250ba664e83"/>
  <p:tag name="KSO_WM_TEMPLATE_ASSEMBLE_GROUPID" val="5f156cff8050c250ba66235b"/>
  <p:tag name="KSO_WM_TEMPLATE_THUMBS_INDEX" val="1、3、4、6、7、47"/>
</p:tagLst>
</file>

<file path=ppt/tags/tag296.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b"/>
  <p:tag name="KSO_WM_UNIT_INDEX" val="1"/>
  <p:tag name="KSO_WM_UNIT_ID" val="custom20209352_5*b*1"/>
  <p:tag name="KSO_WM_TEMPLATE_CATEGORY" val="custom"/>
  <p:tag name="KSO_WM_TEMPLATE_INDEX" val="20209352"/>
  <p:tag name="KSO_WM_UNIT_LAYERLEVEL" val="1"/>
  <p:tag name="KSO_WM_TAG_VERSION" val="1.0"/>
  <p:tag name="KSO_WM_BEAUTIFY_FLAG" val="#wm#"/>
  <p:tag name="KSO_WM_UNIT_PRESET_TEXT" val="CONTENTS"/>
  <p:tag name="KSO_WM_CHIP_GROUPID" val="5ec7ab758193540dcf6eab4b"/>
  <p:tag name="KSO_WM_CHIP_XID" val="5ec7ab758193540dcf6eab4c"/>
  <p:tag name="KSO_WM_UNIT_DEC_AREA_ID" val="bceeba1c6fe442cf892e5f072c4ed8e2"/>
  <p:tag name="KSO_WM_ASSEMBLE_CHIP_INDEX" val="1568d528bb174fc083dc25333ef547bf"/>
  <p:tag name="KSO_WM_UNIT_TEXT_FILL_FORE_SCHEMECOLOR_INDEX_BRIGHTNESS" val="-0.25"/>
  <p:tag name="KSO_WM_UNIT_TEXT_FILL_FORE_SCHEMECOLOR_INDEX" val="14"/>
  <p:tag name="KSO_WM_UNIT_TEXT_FILL_TYPE" val="1"/>
</p:tagLst>
</file>

<file path=ppt/tags/tag297.xml><?xml version="1.0" encoding="utf-8"?>
<p:tagLst xmlns:p="http://schemas.openxmlformats.org/presentationml/2006/main">
  <p:tag name="KSO_WM_UNIT_ISCONTENTSTITLE" val="1"/>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9352_5*a*1"/>
  <p:tag name="KSO_WM_TEMPLATE_CATEGORY" val="custom"/>
  <p:tag name="KSO_WM_TEMPLATE_INDEX" val="20209352"/>
  <p:tag name="KSO_WM_UNIT_LAYERLEVEL" val="1"/>
  <p:tag name="KSO_WM_TAG_VERSION" val="1.0"/>
  <p:tag name="KSO_WM_BEAUTIFY_FLAG" val="#wm#"/>
  <p:tag name="KSO_WM_UNIT_PRESET_TEXT" val="目 录"/>
  <p:tag name="KSO_WM_CHIP_GROUPID" val="5ec7ab758193540dcf6eab4b"/>
  <p:tag name="KSO_WM_CHIP_XID" val="5ec7ab758193540dcf6eab4c"/>
  <p:tag name="KSO_WM_UNIT_DEC_AREA_ID" val="bceeba1c6fe442cf892e5f072c4ed8e2"/>
  <p:tag name="KSO_WM_ASSEMBLE_CHIP_INDEX" val="1568d528bb174fc083dc25333ef547bf"/>
  <p:tag name="KSO_WM_UNIT_TEXT_FILL_FORE_SCHEMECOLOR_INDEX_BRIGHTNESS" val="0.15"/>
  <p:tag name="KSO_WM_UNIT_TEXT_FILL_FORE_SCHEMECOLOR_INDEX" val="13"/>
  <p:tag name="KSO_WM_UNIT_TEXT_FILL_TYPE" val="1"/>
</p:tagLst>
</file>

<file path=ppt/tags/tag298.xml><?xml version="1.0" encoding="utf-8"?>
<p:tagLst xmlns:p="http://schemas.openxmlformats.org/presentationml/2006/main">
  <p:tag name="KSO_WM_UNIT_COLOR_SCHEME_SHAPE_ID" val="131"/>
  <p:tag name="KSO_WM_UNIT_COLOR_SCHEME_PARENT_PAGE" val="0_4"/>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9352_6*l_h_a*1_1_1"/>
  <p:tag name="KSO_WM_TEMPLATE_CATEGORY" val="custom"/>
  <p:tag name="KSO_WM_TEMPLATE_INDEX" val="20209352"/>
  <p:tag name="KSO_WM_UNIT_LAYERLEVEL" val="1_1_1"/>
  <p:tag name="KSO_WM_TAG_VERSION" val="1.0"/>
  <p:tag name="KSO_WM_BEAUTIFY_FLAG" val="#wm#"/>
  <p:tag name="KSO_WM_UNIT_PRESET_TEXT" val="添加标题"/>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15"/>
  <p:tag name="KSO_WM_UNIT_TEXT_FILL_FORE_SCHEMECOLOR_INDEX" val="13"/>
  <p:tag name="KSO_WM_UNIT_TEXT_FILL_TYPE" val="1"/>
  <p:tag name="KSO_WM_UNIT_USESOURCEFORMAT_APPLY" val="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9352_6*l_h_i*1_1_1"/>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
  <p:tag name="KSO_WM_UNIT_TEXT_FILL_FORE_SCHEMECOLOR_INDEX" val="5"/>
  <p:tag name="KSO_WM_UNIT_TEXT_FILL_TYPE" val="1"/>
  <p:tag name="KSO_WM_UNIT_VALUE" val="2"/>
  <p:tag name="KSO_WM_UNIT_USESOURCEFORMAT_APPLY" val="1"/>
</p:tagLst>
</file>

<file path=ppt/tags/tag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p="http://schemas.openxmlformats.org/presentationml/2006/main">
  <p:tag name="KSO_WM_SLIDE_BACKGROUND_TYPE" val="general"/>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9352_6*l_h_i*1_1_2"/>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LINE_FORE_SCHEMECOLOR_INDEX_BRIGHTNESS" val="0"/>
  <p:tag name="KSO_WM_UNIT_LINE_FORE_SCHEMECOLOR_INDEX" val="5"/>
  <p:tag name="KSO_WM_UNIT_LINE_FILL_TYPE" val="2"/>
  <p:tag name="KSO_WM_UNIT_USESOURCEFORMAT_APPLY"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9352_6*l_h_i*1_2_1"/>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
  <p:tag name="KSO_WM_UNIT_TEXT_FILL_FORE_SCHEMECOLOR_INDEX" val="5"/>
  <p:tag name="KSO_WM_UNIT_TEXT_FILL_TYPE" val="1"/>
  <p:tag name="KSO_WM_UNIT_VALUE" val="2"/>
  <p:tag name="KSO_WM_UNIT_USESOURCEFORMAT_APPLY"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9352_6*l_h_i*1_2_2"/>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LINE_FORE_SCHEMECOLOR_INDEX_BRIGHTNESS" val="0"/>
  <p:tag name="KSO_WM_UNIT_LINE_FORE_SCHEMECOLOR_INDEX" val="5"/>
  <p:tag name="KSO_WM_UNIT_LINE_FILL_TYPE" val="2"/>
  <p:tag name="KSO_WM_UNIT_USESOURCEFORMAT_APPLY" val="1"/>
</p:tagLst>
</file>

<file path=ppt/tags/tag303.xml><?xml version="1.0" encoding="utf-8"?>
<p:tagLst xmlns:p="http://schemas.openxmlformats.org/presentationml/2006/main">
  <p:tag name="KSO_WM_UNIT_COLOR_SCHEME_SHAPE_ID" val="131"/>
  <p:tag name="KSO_WM_UNIT_COLOR_SCHEME_PARENT_PAGE" val="0_4"/>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9352_6*l_h_a*1_2_1"/>
  <p:tag name="KSO_WM_TEMPLATE_CATEGORY" val="custom"/>
  <p:tag name="KSO_WM_TEMPLATE_INDEX" val="20209352"/>
  <p:tag name="KSO_WM_UNIT_LAYERLEVEL" val="1_1_1"/>
  <p:tag name="KSO_WM_TAG_VERSION" val="1.0"/>
  <p:tag name="KSO_WM_BEAUTIFY_FLAG" val="#wm#"/>
  <p:tag name="KSO_WM_UNIT_PRESET_TEXT" val="添加标题"/>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15"/>
  <p:tag name="KSO_WM_UNIT_TEXT_FILL_FORE_SCHEMECOLOR_INDEX" val="13"/>
  <p:tag name="KSO_WM_UNIT_TEXT_FILL_TYPE" val="1"/>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9352_6*l_h_i*1_3_1"/>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
  <p:tag name="KSO_WM_UNIT_TEXT_FILL_FORE_SCHEMECOLOR_INDEX" val="5"/>
  <p:tag name="KSO_WM_UNIT_TEXT_FILL_TYPE" val="1"/>
  <p:tag name="KSO_WM_UNIT_VALUE" val="2"/>
  <p:tag name="KSO_WM_UNIT_USESOURCEFORMAT_APPLY"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9352_6*l_h_i*1_3_2"/>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LINE_FORE_SCHEMECOLOR_INDEX_BRIGHTNESS" val="0"/>
  <p:tag name="KSO_WM_UNIT_LINE_FORE_SCHEMECOLOR_INDEX" val="5"/>
  <p:tag name="KSO_WM_UNIT_LINE_FILL_TYPE" val="2"/>
  <p:tag name="KSO_WM_UNIT_USESOURCEFORMAT_APPLY" val="1"/>
</p:tagLst>
</file>

<file path=ppt/tags/tag306.xml><?xml version="1.0" encoding="utf-8"?>
<p:tagLst xmlns:p="http://schemas.openxmlformats.org/presentationml/2006/main">
  <p:tag name="KSO_WM_UNIT_COLOR_SCHEME_SHAPE_ID" val="131"/>
  <p:tag name="KSO_WM_UNIT_COLOR_SCHEME_PARENT_PAGE" val="0_4"/>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9352_6*l_h_a*1_3_1"/>
  <p:tag name="KSO_WM_TEMPLATE_CATEGORY" val="custom"/>
  <p:tag name="KSO_WM_TEMPLATE_INDEX" val="20209352"/>
  <p:tag name="KSO_WM_UNIT_LAYERLEVEL" val="1_1_1"/>
  <p:tag name="KSO_WM_TAG_VERSION" val="1.0"/>
  <p:tag name="KSO_WM_BEAUTIFY_FLAG" val="#wm#"/>
  <p:tag name="KSO_WM_UNIT_PRESET_TEXT" val="添加标题"/>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15"/>
  <p:tag name="KSO_WM_UNIT_TEXT_FILL_FORE_SCHEMECOLOR_INDEX" val="13"/>
  <p:tag name="KSO_WM_UNIT_TEXT_FILL_TYPE" val="1"/>
  <p:tag name="KSO_WM_UNIT_USESOURCEFORMAT_APPLY"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9352_6*l_h_i*1_4_1"/>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
  <p:tag name="KSO_WM_UNIT_TEXT_FILL_FORE_SCHEMECOLOR_INDEX" val="5"/>
  <p:tag name="KSO_WM_UNIT_TEXT_FILL_TYPE" val="1"/>
  <p:tag name="KSO_WM_UNIT_VALUE" val="2"/>
  <p:tag name="KSO_WM_UNIT_USESOURCEFORMAT_APPLY" val="1"/>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9352_6*l_h_i*1_4_2"/>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LINE_FORE_SCHEMECOLOR_INDEX_BRIGHTNESS" val="0"/>
  <p:tag name="KSO_WM_UNIT_LINE_FORE_SCHEMECOLOR_INDEX" val="5"/>
  <p:tag name="KSO_WM_UNIT_LINE_FILL_TYPE" val="2"/>
  <p:tag name="KSO_WM_UNIT_USESOURCEFORMAT_APPLY" val="1"/>
</p:tagLst>
</file>

<file path=ppt/tags/tag309.xml><?xml version="1.0" encoding="utf-8"?>
<p:tagLst xmlns:p="http://schemas.openxmlformats.org/presentationml/2006/main">
  <p:tag name="KSO_WM_UNIT_COLOR_SCHEME_SHAPE_ID" val="131"/>
  <p:tag name="KSO_WM_UNIT_COLOR_SCHEME_PARENT_PAGE" val="0_4"/>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custom20209352_6*l_h_a*1_4_1"/>
  <p:tag name="KSO_WM_TEMPLATE_CATEGORY" val="custom"/>
  <p:tag name="KSO_WM_TEMPLATE_INDEX" val="20209352"/>
  <p:tag name="KSO_WM_UNIT_LAYERLEVEL" val="1_1_1"/>
  <p:tag name="KSO_WM_TAG_VERSION" val="1.0"/>
  <p:tag name="KSO_WM_BEAUTIFY_FLAG" val="#wm#"/>
  <p:tag name="KSO_WM_UNIT_PRESET_TEXT" val="添加标题"/>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15"/>
  <p:tag name="KSO_WM_UNIT_TEXT_FILL_FORE_SCHEMECOLOR_INDEX" val="13"/>
  <p:tag name="KSO_WM_UNIT_TEXT_FILL_TYPE" val="1"/>
  <p:tag name="KSO_WM_UNIT_USESOURCEFORMAT_APPLY" val="1"/>
</p:tagLst>
</file>

<file path=ppt/tags/tag31.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custom20209352_6*l_h_i*1_5_1"/>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
  <p:tag name="KSO_WM_UNIT_TEXT_FILL_FORE_SCHEMECOLOR_INDEX" val="5"/>
  <p:tag name="KSO_WM_UNIT_TEXT_FILL_TYPE" val="1"/>
  <p:tag name="KSO_WM_UNIT_VALUE" val="2"/>
  <p:tag name="KSO_WM_UNIT_USESOURCEFORMAT_APPLY" val="1"/>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custom20209352_6*l_h_i*1_5_2"/>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LINE_FORE_SCHEMECOLOR_INDEX_BRIGHTNESS" val="0"/>
  <p:tag name="KSO_WM_UNIT_LINE_FORE_SCHEMECOLOR_INDEX" val="5"/>
  <p:tag name="KSO_WM_UNIT_LINE_FILL_TYPE" val="2"/>
  <p:tag name="KSO_WM_UNIT_USESOURCEFORMAT_APPLY" val="1"/>
</p:tagLst>
</file>

<file path=ppt/tags/tag312.xml><?xml version="1.0" encoding="utf-8"?>
<p:tagLst xmlns:p="http://schemas.openxmlformats.org/presentationml/2006/main">
  <p:tag name="KSO_WM_UNIT_COLOR_SCHEME_SHAPE_ID" val="131"/>
  <p:tag name="KSO_WM_UNIT_COLOR_SCHEME_PARENT_PAGE" val="0_4"/>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custom20209352_6*l_h_a*1_5_1"/>
  <p:tag name="KSO_WM_TEMPLATE_CATEGORY" val="custom"/>
  <p:tag name="KSO_WM_TEMPLATE_INDEX" val="20209352"/>
  <p:tag name="KSO_WM_UNIT_LAYERLEVEL" val="1_1_1"/>
  <p:tag name="KSO_WM_TAG_VERSION" val="1.0"/>
  <p:tag name="KSO_WM_BEAUTIFY_FLAG" val="#wm#"/>
  <p:tag name="KSO_WM_UNIT_PRESET_TEXT" val="添加标题"/>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15"/>
  <p:tag name="KSO_WM_UNIT_TEXT_FILL_FORE_SCHEMECOLOR_INDEX" val="13"/>
  <p:tag name="KSO_WM_UNIT_TEXT_FILL_TYPE" val="1"/>
  <p:tag name="KSO_WM_UNIT_USESOURCEFORMAT_APPLY" val="1"/>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custom20209352_6*l_h_i*1_6_1"/>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
  <p:tag name="KSO_WM_UNIT_TEXT_FILL_FORE_SCHEMECOLOR_INDEX" val="5"/>
  <p:tag name="KSO_WM_UNIT_TEXT_FILL_TYPE" val="1"/>
  <p:tag name="KSO_WM_UNIT_VALUE" val="2"/>
  <p:tag name="KSO_WM_UNIT_USESOURCEFORMAT_APPLY" val="1"/>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custom20209352_6*l_h_i*1_6_2"/>
  <p:tag name="KSO_WM_TEMPLATE_CATEGORY" val="custom"/>
  <p:tag name="KSO_WM_TEMPLATE_INDEX" val="20209352"/>
  <p:tag name="KSO_WM_UNIT_LAYERLEVEL" val="1_1_1"/>
  <p:tag name="KSO_WM_TAG_VERSION" val="1.0"/>
  <p:tag name="KSO_WM_BEAUTIFY_FLAG" val="#wm#"/>
  <p:tag name="KSO_WM_CHIP_GROUPID" val="5ec78d7e8193540dcf6ea763"/>
  <p:tag name="KSO_WM_CHIP_XID" val="5ec78d7e8193540dcf6ea768"/>
  <p:tag name="KSO_WM_UNIT_DEC_AREA_ID" val="43fbe013288240f096b259a6a11c5e70"/>
  <p:tag name="KSO_WM_ASSEMBLE_CHIP_INDEX" val="ecf13892444f43bba9b0a0e5b457ce13"/>
  <p:tag name="KSO_WM_UNIT_LINE_FORE_SCHEMECOLOR_INDEX_BRIGHTNESS" val="0"/>
  <p:tag name="KSO_WM_UNIT_LINE_FORE_SCHEMECOLOR_INDEX" val="5"/>
  <p:tag name="KSO_WM_UNIT_LINE_FILL_TYPE" val="2"/>
  <p:tag name="KSO_WM_UNIT_USESOURCEFORMAT_APPLY" val="1"/>
</p:tagLst>
</file>

<file path=ppt/tags/tag315.xml><?xml version="1.0" encoding="utf-8"?>
<p:tagLst xmlns:p="http://schemas.openxmlformats.org/presentationml/2006/main">
  <p:tag name="KSO_WM_UNIT_COLOR_SCHEME_SHAPE_ID" val="131"/>
  <p:tag name="KSO_WM_UNIT_COLOR_SCHEME_PARENT_PAGE" val="0_4"/>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custom20209352_6*l_h_a*1_6_1"/>
  <p:tag name="KSO_WM_TEMPLATE_CATEGORY" val="custom"/>
  <p:tag name="KSO_WM_TEMPLATE_INDEX" val="20209352"/>
  <p:tag name="KSO_WM_UNIT_LAYERLEVEL" val="1_1_1"/>
  <p:tag name="KSO_WM_TAG_VERSION" val="1.0"/>
  <p:tag name="KSO_WM_BEAUTIFY_FLAG" val="#wm#"/>
  <p:tag name="KSO_WM_UNIT_PRESET_TEXT" val="添加标题"/>
  <p:tag name="KSO_WM_CHIP_GROUPID" val="5ec78d7e8193540dcf6ea763"/>
  <p:tag name="KSO_WM_CHIP_XID" val="5ec78d7e8193540dcf6ea768"/>
  <p:tag name="KSO_WM_UNIT_DEC_AREA_ID" val="43fbe013288240f096b259a6a11c5e70"/>
  <p:tag name="KSO_WM_ASSEMBLE_CHIP_INDEX" val="ecf13892444f43bba9b0a0e5b457ce13"/>
  <p:tag name="KSO_WM_UNIT_TEXT_FILL_FORE_SCHEMECOLOR_INDEX_BRIGHTNESS" val="0.15"/>
  <p:tag name="KSO_WM_UNIT_TEXT_FILL_FORE_SCHEMECOLOR_INDEX" val="13"/>
  <p:tag name="KSO_WM_UNIT_TEXT_FILL_TYPE" val="1"/>
  <p:tag name="KSO_WM_UNIT_USESOURCEFORMAT_APPLY" val="1"/>
</p:tagLst>
</file>

<file path=ppt/tags/tag316.xml><?xml version="1.0" encoding="utf-8"?>
<p:tagLst xmlns:p="http://schemas.openxmlformats.org/presentationml/2006/main">
  <p:tag name="KSO_WM_CHIP_INFOS" val="{&quot;layout_type&quot;:&quot;forrightpic1&quot;,&quot;slide_type&quot;:[&quot;contents&quot;],&quot;aspect_ratio&quot;:&quot;16:9&quot;}"/>
  <p:tag name="KSO_WM_CHIP_XID" val="5ebe041a0ac41c4a0a52558a"/>
  <p:tag name="KSO_WM_CHIP_FILLPROP" val="[[{&quot;fill_id&quot;:&quot;6ecb4ab6aeb0408e8c60ff95ef2dc714&quot;,&quot;fill_align&quot;:&quot;cm&quot;,&quot;text_align&quot;:&quot;cm&quot;,&quot;text_direction&quot;:&quot;horizontal&quot;,&quot;chip_types&quot;:[&quot;catalogtitle&quot;]},{&quot;fill_id&quot;:&quot;795e435e96a74c4498810e5e94bb989b&quot;,&quot;fill_align&quot;:&quot;cm&quot;,&quot;text_align&quot;:&quot;lm&quot;,&quot;text_direction&quot;:&quot;horizontal&quot;,&quot;chip_types&quot;:[&quot;diagram&quot;]}]]"/>
  <p:tag name="KSO_WM_SLIDE_ID" val="custom20209352_5"/>
  <p:tag name="KSO_WM_TEMPLATE_SUBCATEGORY" val="21"/>
  <p:tag name="KSO_WM_TEMPLATE_MASTER_TYPE" val="1"/>
  <p:tag name="KSO_WM_TEMPLATE_COLOR_TYPE" val="1"/>
  <p:tag name="KSO_WM_SLIDE_TYPE" val="contents"/>
  <p:tag name="KSO_WM_SLIDE_SUBTYPE" val="diag"/>
  <p:tag name="KSO_WM_SLIDE_ITEM_CNT" val="6"/>
  <p:tag name="KSO_WM_SLIDE_INDEX" val="5"/>
  <p:tag name="KSO_WM_SLIDE_SIZE" val="850*252"/>
  <p:tag name="KSO_WM_SLIDE_POSITION" val="70*143"/>
  <p:tag name="KSO_WM_TAG_VERSION" val="1.0"/>
  <p:tag name="KSO_WM_BEAUTIFY_FLAG" val="#wm#"/>
  <p:tag name="KSO_WM_TEMPLATE_CATEGORY" val="custom"/>
  <p:tag name="KSO_WM_TEMPLATE_INDEX" val="20209352"/>
  <p:tag name="KSO_WM_SLIDE_LAYOUT" val="a_b_l"/>
  <p:tag name="KSO_WM_SLIDE_LAYOUT_CNT" val="1_1_1"/>
  <p:tag name="KSO_WM_SLIDE_BACKGROUND" val="[&quot;general&quot;]"/>
  <p:tag name="KSO_WM_SLIDE_RATIO" val="1.777778"/>
  <p:tag name="KSO_WM_CHIP_GROUPID" val="5ebf6661ddc3daf3fef3f760"/>
  <p:tag name="KSO_WM_SLIDE_BK_DARK_LIGHT" val="2"/>
  <p:tag name="KSO_WM_SLIDE_BACKGROUND_TYPE" val="general"/>
  <p:tag name="KSO_WM_DIAGRAM_GROUP_CODE" val="l1-1"/>
  <p:tag name="KSO_WM_SLIDE_DIAGTYPE" val="l"/>
  <p:tag name="KSO_WM_SLIDE_SUPPORT_FEATURE_TYPE" val="0"/>
  <p:tag name="KSO_WM_TEMPLATE_ASSEMBLE_XID" val="5f15bc428050c250ba664f35"/>
  <p:tag name="KSO_WM_TEMPLATE_ASSEMBLE_GROUPID" val="5f156cff8050c250ba66235b"/>
</p:tagLst>
</file>

<file path=ppt/tags/tag317.xml><?xml version="1.0" encoding="utf-8"?>
<p:tagLst xmlns:p="http://schemas.openxmlformats.org/presentationml/2006/main">
  <p:tag name="KSO_WM_UNIT_ISCONTENTSTITLE" val="0"/>
  <p:tag name="KSO_WM_UNIT_PRESET_TEXT" val="单击&#13;此处添加大标题"/>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09352_17*a*1"/>
  <p:tag name="KSO_WM_TEMPLATE_CATEGORY" val="custom"/>
  <p:tag name="KSO_WM_TEMPLATE_INDEX" val="20209352"/>
  <p:tag name="KSO_WM_UNIT_LAYERLEVEL" val="1"/>
  <p:tag name="KSO_WM_TAG_VERSION" val="1.0"/>
  <p:tag name="KSO_WM_BEAUTIFY_FLAG" val="#wm#"/>
  <p:tag name="KSO_WM_UNIT_ISNUMDGMTITLE" val="0"/>
  <p:tag name="KSO_WM_UNIT_TEXT_FILL_FORE_SCHEMECOLOR_INDEX_BRIGHTNESS" val="0"/>
  <p:tag name="KSO_WM_UNIT_TEXT_FILL_FORE_SCHEMECOLOR_INDEX" val="14"/>
  <p:tag name="KSO_WM_UNIT_TEXT_FILL_TYPE" val="1"/>
</p:tagLst>
</file>

<file path=ppt/tags/tag318.xml><?xml version="1.0" encoding="utf-8"?>
<p:tagLst xmlns:p="http://schemas.openxmlformats.org/presentationml/2006/main">
  <p:tag name="KSO_WM_SLIDE_ID" val="custom20209352_17"/>
  <p:tag name="KSO_WM_TEMPLATE_SUBCATEGORY" val="0"/>
  <p:tag name="KSO_WM_SLIDE_TYPE" val="text"/>
  <p:tag name="KSO_WM_SLIDE_SUBTYPE" val="picTxt"/>
  <p:tag name="KSO_WM_SLIDE_ITEM_CNT" val="0"/>
  <p:tag name="KSO_WM_SLIDE_INDEX" val="17"/>
  <p:tag name="KSO_WM_SLIDE_SIZE" val="786.899*92.5414"/>
  <p:tag name="KSO_WM_SLIDE_POSITION" val="99.1474*364.804"/>
  <p:tag name="KSO_WM_TAG_VERSION" val="1.0"/>
  <p:tag name="KSO_WM_BEAUTIFY_FLAG" val="#wm#"/>
  <p:tag name="KSO_WM_TEMPLATE_CATEGORY" val="custom"/>
  <p:tag name="KSO_WM_TEMPLATE_INDEX" val="20209352"/>
  <p:tag name="KSO_WM_SLIDE_LAYOUT" val="a_k_h"/>
  <p:tag name="KSO_WM_SLIDE_LAYOUT_CNT" val="1_1_3"/>
  <p:tag name="KSO_WM_TEMPLATE_MASTER_TYPE" val="0"/>
  <p:tag name="KSO_WM_TEMPLATE_COLOR_TYPE"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9352_38*a*1"/>
  <p:tag name="KSO_WM_TEMPLATE_CATEGORY" val="custom"/>
  <p:tag name="KSO_WM_TEMPLATE_INDEX" val="20209352"/>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DIAGRAM_GROUP_CODE" val="ζ1-1"/>
  <p:tag name="KSO_WM_UNIT_TEXT_FILL_FORE_SCHEMECOLOR_INDEX_BRIGHTNESS" val="0.15"/>
  <p:tag name="KSO_WM_UNIT_TEXT_FILL_FORE_SCHEMECOLOR_INDEX" val="13"/>
  <p:tag name="KSO_WM_UNIT_TEXT_FILL_TYPE" val="1"/>
  <p:tag name="KSO_WM_UNIT_USESOURCEFORMAT_APPLY" val="1"/>
</p:tagLst>
</file>

<file path=ppt/tags/tag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0.xml><?xml version="1.0" encoding="utf-8"?>
<p:tagLst xmlns:p="http://schemas.openxmlformats.org/presentationml/2006/main">
  <p:tag name="KSO_WM_UNIT_FLASH_PICTURE_TYPE" val="1"/>
  <p:tag name="KSO_WM_SLIDE_ID" val="custom20209352_38"/>
  <p:tag name="KSO_WM_TEMPLATE_SUBCATEGORY" val="0"/>
  <p:tag name="KSO_WM_TEMPLATE_MASTER_TYPE" val="0"/>
  <p:tag name="KSO_WM_TEMPLATE_COLOR_TYPE" val="1"/>
  <p:tag name="KSO_WM_SLIDE_TYPE" val="text"/>
  <p:tag name="KSO_WM_SLIDE_SUBTYPE" val="picTxt"/>
  <p:tag name="KSO_WM_SLIDE_ITEM_CNT" val="5"/>
  <p:tag name="KSO_WM_SLIDE_INDEX" val="38"/>
  <p:tag name="KSO_WM_SLIDE_SIZE" val="1002.92*227.987"/>
  <p:tag name="KSO_WM_SLIDE_POSITION" val="-21.4625*214.89"/>
  <p:tag name="KSO_WM_DIAGRAM_GROUP_CODE" val="ζ1-3"/>
  <p:tag name="KSO_WM_SLIDE_DIAGTYPE" val="ζ"/>
  <p:tag name="KSO_WM_TAG_VERSION" val="1.0"/>
  <p:tag name="KSO_WM_BEAUTIFY_FLAG" val="#wm#"/>
  <p:tag name="KSO_WM_TEMPLATE_CATEGORY" val="custom"/>
  <p:tag name="KSO_WM_TEMPLATE_INDEX" val="20209352"/>
  <p:tag name="KSO_WM_SLIDE_LAYOUT" val="a_f_ζ"/>
  <p:tag name="KSO_WM_SLIDE_LAYOUT_CNT" val="1_1_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9352_38*a*1"/>
  <p:tag name="KSO_WM_TEMPLATE_CATEGORY" val="custom"/>
  <p:tag name="KSO_WM_TEMPLATE_INDEX" val="20209352"/>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DIAGRAM_GROUP_CODE" val="ζ1-1"/>
  <p:tag name="KSO_WM_UNIT_TEXT_FILL_FORE_SCHEMECOLOR_INDEX_BRIGHTNESS" val="0.15"/>
  <p:tag name="KSO_WM_UNIT_TEXT_FILL_FORE_SCHEMECOLOR_INDEX" val="13"/>
  <p:tag name="KSO_WM_UNIT_TEXT_FILL_TYPE" val="1"/>
  <p:tag name="KSO_WM_UNIT_USESOURCEFORMAT_APPLY" val="1"/>
</p:tagLst>
</file>

<file path=ppt/tags/tag332.xml><?xml version="1.0" encoding="utf-8"?>
<p:tagLst xmlns:p="http://schemas.openxmlformats.org/presentationml/2006/main">
  <p:tag name="KSO_WM_UNIT_FLASH_PICTURE_TYPE" val="1"/>
  <p:tag name="KSO_WM_SLIDE_ID" val="custom20209352_38"/>
  <p:tag name="KSO_WM_TEMPLATE_SUBCATEGORY" val="0"/>
  <p:tag name="KSO_WM_TEMPLATE_MASTER_TYPE" val="0"/>
  <p:tag name="KSO_WM_TEMPLATE_COLOR_TYPE" val="1"/>
  <p:tag name="KSO_WM_SLIDE_TYPE" val="text"/>
  <p:tag name="KSO_WM_SLIDE_SUBTYPE" val="picTxt"/>
  <p:tag name="KSO_WM_SLIDE_ITEM_CNT" val="5"/>
  <p:tag name="KSO_WM_SLIDE_INDEX" val="38"/>
  <p:tag name="KSO_WM_SLIDE_SIZE" val="1002.92*227.987"/>
  <p:tag name="KSO_WM_SLIDE_POSITION" val="-21.4625*214.89"/>
  <p:tag name="KSO_WM_DIAGRAM_GROUP_CODE" val="ζ1-3"/>
  <p:tag name="KSO_WM_SLIDE_DIAGTYPE" val="ζ"/>
  <p:tag name="KSO_WM_TAG_VERSION" val="1.0"/>
  <p:tag name="KSO_WM_BEAUTIFY_FLAG" val="#wm#"/>
  <p:tag name="KSO_WM_TEMPLATE_CATEGORY" val="custom"/>
  <p:tag name="KSO_WM_TEMPLATE_INDEX" val="20209352"/>
  <p:tag name="KSO_WM_SLIDE_LAYOUT" val="a_f_ζ"/>
  <p:tag name="KSO_WM_SLIDE_LAYOUT_CNT" val="1_1_1"/>
</p:tagLst>
</file>

<file path=ppt/tags/tag333.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34.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2"/>
  <p:tag name="KSO_WM_UNIT_ID" val="custom20209352_23*l_h_i*1_2_2"/>
  <p:tag name="KSO_WM_TEMPLATE_CATEGORY" val="custom"/>
  <p:tag name="KSO_WM_TEMPLATE_INDEX" val="20209352"/>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VALUE" val="20"/>
  <p:tag name="KSO_WM_UNIT_USESOURCEFORMAT_APPLY"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1"/>
  <p:tag name="KSO_WM_UNIT_ID" val="custom20209352_23*l_h_i*1_1_1"/>
  <p:tag name="KSO_WM_TEMPLATE_CATEGORY" val="custom"/>
  <p:tag name="KSO_WM_TEMPLATE_INDEX" val="20209352"/>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VALUE" val="85"/>
  <p:tag name="KSO_WM_UNIT_USESOURCEFORMAT_APPLY"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2_1"/>
  <p:tag name="KSO_WM_UNIT_ID" val="custom20209352_23*l_h_i*1_2_1"/>
  <p:tag name="KSO_WM_TEMPLATE_CATEGORY" val="custom"/>
  <p:tag name="KSO_WM_TEMPLATE_INDEX" val="20209352"/>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VALUE" val="85"/>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1"/>
  <p:tag name="KSO_WM_UNIT_ID" val="custom20209352_23*l_h_i*1_3_1"/>
  <p:tag name="KSO_WM_TEMPLATE_CATEGORY" val="custom"/>
  <p:tag name="KSO_WM_TEMPLATE_INDEX" val="20209352"/>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VALUE" val="85"/>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4_1"/>
  <p:tag name="KSO_WM_UNIT_ID" val="custom20209352_23*l_h_i*1_4_1"/>
  <p:tag name="KSO_WM_TEMPLATE_CATEGORY" val="custom"/>
  <p:tag name="KSO_WM_TEMPLATE_INDEX" val="20209352"/>
  <p:tag name="KSO_WM_UNIT_LAYERLEVEL" val="1_1_1"/>
  <p:tag name="KSO_WM_TAG_VERSION" val="1.0"/>
  <p:tag name="KSO_WM_BEAUTIFY_FLAG" val="#wm#"/>
  <p:tag name="KSO_WM_UNIT_LINE_FORE_SCHEMECOLOR_INDEX_BRIGHTNESS" val="0"/>
  <p:tag name="KSO_WM_UNIT_LINE_FORE_SCHEMECOLOR_INDEX" val="6"/>
  <p:tag name="KSO_WM_UNIT_LINE_FILL_TYPE" val="2"/>
  <p:tag name="KSO_WM_UNIT_VALUE" val="85"/>
  <p:tag name="KSO_WM_UNIT_USESOURCEFORMAT_APPLY" val="1"/>
</p:tagLst>
</file>

<file path=ppt/tags/tag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1_2"/>
  <p:tag name="KSO_WM_UNIT_ID" val="custom20209352_23*l_h_i*1_1_2"/>
  <p:tag name="KSO_WM_TEMPLATE_CATEGORY" val="custom"/>
  <p:tag name="KSO_WM_TEMPLATE_INDEX" val="20209352"/>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VALUE" val="20"/>
  <p:tag name="KSO_WM_UNIT_USESOURCEFORMAT_APPLY" val="1"/>
</p:tagLst>
</file>

<file path=ppt/tags/tag34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1_1"/>
  <p:tag name="KSO_WM_UNIT_ID" val="custom20209352_23*l_h_f*1_1_1"/>
  <p:tag name="KSO_WM_TEMPLATE_CATEGORY" val="custom"/>
  <p:tag name="KSO_WM_TEMPLATE_INDEX" val="20209352"/>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
  <p:tag name="KSO_WM_UNIT_TEXT_FILL_FORE_SCHEMECOLOR_INDEX_BRIGHTNESS" val="-0.25"/>
  <p:tag name="KSO_WM_UNIT_TEXT_FILL_FORE_SCHEMECOLOR_INDEX" val="13"/>
  <p:tag name="KSO_WM_UNIT_TEXT_FILL_TYPE" val="1"/>
  <p:tag name="KSO_WM_UNIT_VALUE" val="84"/>
  <p:tag name="KSO_WM_UNIT_USESOURCEFORMAT_APPLY" val="1"/>
</p:tagLst>
</file>

<file path=ppt/tags/tag34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4"/>
  <p:tag name="KSO_WM_UNIT_TYPE" val="l_h_f"/>
  <p:tag name="KSO_WM_UNIT_INDEX" val="1_2_1"/>
  <p:tag name="KSO_WM_UNIT_ID" val="custom20209352_23*l_h_f*1_2_1"/>
  <p:tag name="KSO_WM_TEMPLATE_CATEGORY" val="custom"/>
  <p:tag name="KSO_WM_TEMPLATE_INDEX" val="20209352"/>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
  <p:tag name="KSO_WM_UNIT_TEXT_FILL_FORE_SCHEMECOLOR_INDEX_BRIGHTNESS" val="-0.25"/>
  <p:tag name="KSO_WM_UNIT_TEXT_FILL_FORE_SCHEMECOLOR_INDEX" val="13"/>
  <p:tag name="KSO_WM_UNIT_TEXT_FILL_TYPE" val="1"/>
  <p:tag name="KSO_WM_UNIT_VALUE" val="84"/>
  <p:tag name="KSO_WM_UNIT_USESOURCEFORMAT_APPLY" val="1"/>
</p:tagLst>
</file>

<file path=ppt/tags/tag34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4"/>
  <p:tag name="KSO_WM_UNIT_TYPE" val="l_h_a"/>
  <p:tag name="KSO_WM_UNIT_INDEX" val="1_2_1"/>
  <p:tag name="KSO_WM_UNIT_ID" val="custom20209352_23*l_h_a*1_2_1"/>
  <p:tag name="KSO_WM_TEMPLATE_CATEGORY" val="custom"/>
  <p:tag name="KSO_WM_TEMPLATE_INDEX" val="20209352"/>
  <p:tag name="KSO_WM_UNIT_LAYERLEVEL" val="1_1_1"/>
  <p:tag name="KSO_WM_TAG_VERSION" val="1.0"/>
  <p:tag name="KSO_WM_BEAUTIFY_FLAG" val="#wm#"/>
  <p:tag name="KSO_WM_UNIT_PRESET_TEXT" val="单击此处添加小标题"/>
  <p:tag name="KSO_WM_UNIT_TEXT_FILL_FORE_SCHEMECOLOR_INDEX_BRIGHTNESS" val="-0.5"/>
  <p:tag name="KSO_WM_UNIT_TEXT_FILL_FORE_SCHEMECOLOR_INDEX" val="13"/>
  <p:tag name="KSO_WM_UNIT_TEXT_FILL_TYPE" val="1"/>
  <p:tag name="KSO_WM_UNIT_VALUE" val="19"/>
  <p:tag name="KSO_WM_UNIT_USESOURCEFORMAT_APPLY" val="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4_2"/>
  <p:tag name="KSO_WM_UNIT_ID" val="custom20209352_23*l_h_i*1_4_2"/>
  <p:tag name="KSO_WM_TEMPLATE_CATEGORY" val="custom"/>
  <p:tag name="KSO_WM_TEMPLATE_INDEX" val="20209352"/>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VALUE" val="20"/>
  <p:tag name="KSO_WM_UNIT_USESOURCEFORMAT_APPLY" val="1"/>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4"/>
  <p:tag name="KSO_WM_UNIT_TYPE" val="l_h_i"/>
  <p:tag name="KSO_WM_UNIT_INDEX" val="1_3_2"/>
  <p:tag name="KSO_WM_UNIT_ID" val="custom20209352_23*l_h_i*1_3_2"/>
  <p:tag name="KSO_WM_TEMPLATE_CATEGORY" val="custom"/>
  <p:tag name="KSO_WM_TEMPLATE_INDEX" val="20209352"/>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VALUE" val="20"/>
  <p:tag name="KSO_WM_UNIT_USESOURCEFORMAT_APPLY" val="1"/>
</p:tagLst>
</file>

<file path=ppt/tags/tag346.xml><?xml version="1.0" encoding="utf-8"?>
<p:tagLst xmlns:p="http://schemas.openxmlformats.org/presentationml/2006/main">
  <p:tag name="KSO_WM_UNIT_ISCONTENTSTITLE" val="0"/>
  <p:tag name="KSO_WM_UNIT_PRESET_TEXT" val="单击&#13;此处添加大标题"/>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09352_17*a*1"/>
  <p:tag name="KSO_WM_TEMPLATE_CATEGORY" val="custom"/>
  <p:tag name="KSO_WM_TEMPLATE_INDEX" val="20209352"/>
  <p:tag name="KSO_WM_UNIT_LAYERLEVEL" val="1"/>
  <p:tag name="KSO_WM_TAG_VERSION" val="1.0"/>
  <p:tag name="KSO_WM_BEAUTIFY_FLAG" val=""/>
  <p:tag name="KSO_WM_UNIT_ISNUMDGMTITLE" val="0"/>
  <p:tag name="KSO_WM_UNIT_TEXT_FILL_FORE_SCHEMECOLOR_INDEX_BRIGHTNESS" val="0"/>
  <p:tag name="KSO_WM_UNIT_TEXT_FILL_FORE_SCHEMECOLOR_INDEX" val="14"/>
  <p:tag name="KSO_WM_UNIT_TEXT_FILL_TYPE" val="1"/>
</p:tagLst>
</file>

<file path=ppt/tags/tag34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
  <p:tag name="KSO_WM_SLIDE_CAN_ADD_NAVIGATION" val="1"/>
  <p:tag name="KSO_WM_SLIDE_BACKGROUND" val="[&quot;general&quot;]"/>
  <p:tag name="KSO_WM_SLIDE_RATIO" val="1.777778"/>
  <p:tag name="KSO_WM_SLIDE_ID" val="custom20209352_23"/>
  <p:tag name="KSO_WM_TEMPLATE_SUBCATEGORY" val="0"/>
  <p:tag name="KSO_WM_TEMPLATE_MASTER_TYPE" val="0"/>
  <p:tag name="KSO_WM_TEMPLATE_COLOR_TYPE" val="1"/>
  <p:tag name="KSO_WM_SLIDE_TYPE" val="text"/>
  <p:tag name="KSO_WM_SLIDE_SUBTYPE" val="diag"/>
  <p:tag name="KSO_WM_SLIDE_ITEM_CNT" val="4"/>
  <p:tag name="KSO_WM_SLIDE_INDEX" val="23"/>
  <p:tag name="KSO_WM_SLIDE_SIZE" val="864.05*360.15"/>
  <p:tag name="KSO_WM_SLIDE_POSITION" val="47.95*89.95"/>
  <p:tag name="KSO_WM_TAG_VERSION" val="1.0"/>
  <p:tag name="KSO_WM_BEAUTIFY_FLAG" val="#wm#"/>
  <p:tag name="KSO_WM_TEMPLATE_CATEGORY" val="custom"/>
  <p:tag name="KSO_WM_TEMPLATE_INDEX" val="20209352"/>
  <p:tag name="KSO_WM_SLIDE_LAYOUT" val="l"/>
  <p:tag name="KSO_WM_SLIDE_LAYOUT_CNT" val="1"/>
  <p:tag name="KSO_WM_DIAGRAM_GROUP_CODE" val="l1-4"/>
  <p:tag name="KSO_WM_SLIDE_DIAGTYPE" val="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0.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51.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52.xml><?xml version="1.0" encoding="utf-8"?>
<p:tagLst xmlns:p="http://schemas.openxmlformats.org/presentationml/2006/main">
  <p:tag name="KSO_WM_UNIT_PLACING_PICTURE_USER_VIEWPORT" val="{&quot;height&quot;:8610,&quot;width&quot;:14542}"/>
</p:tagLst>
</file>

<file path=ppt/tags/tag353.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54.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55.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56.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57.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58.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0.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63.xml><?xml version="1.0" encoding="utf-8"?>
<p:tagLst xmlns:p="http://schemas.openxmlformats.org/presentationml/2006/main">
  <p:tag name="KSO_WM_UNIT_TABLE_BEAUTIFY" val="smartTable{786e8ee9-8b3f-4674-875a-a0191570006f}"/>
  <p:tag name="TABLE_RECT" val="17*102.163*926*353.9"/>
  <p:tag name="TABLE_EMPHASIZE_COLOR" val="6579300"/>
  <p:tag name="TABLE_ONEKEY_SKIN_IDX" val="0"/>
  <p:tag name="TABLE_SKINIDX" val="-1"/>
  <p:tag name="TABLE_COLORIDX" val="l"/>
  <p:tag name="TABLE_ENDDRAG_ORIGIN_RECT" val="926*485"/>
  <p:tag name="TABLE_ENDDRAG_RECT" val="17*54*926*485"/>
</p:tagLst>
</file>

<file path=ppt/tags/tag364.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65.xml><?xml version="1.0" encoding="utf-8"?>
<p:tagLst xmlns:p="http://schemas.openxmlformats.org/presentationml/2006/main">
  <p:tag name="KSO_WM_UNIT_TABLE_BEAUTIFY" val="smartTable{7e1bfc4e-276b-4993-a525-8d7072d95a4e}"/>
  <p:tag name="TABLE_ENDDRAG_ORIGIN_RECT" val="776*448"/>
  <p:tag name="TABLE_ENDDRAG_RECT" val="42*84*776*448"/>
</p:tagLst>
</file>

<file path=ppt/tags/tag366.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67.xml><?xml version="1.0" encoding="utf-8"?>
<p:tagLst xmlns:p="http://schemas.openxmlformats.org/presentationml/2006/main">
  <p:tag name="KSO_WM_UNIT_TABLE_BEAUTIFY" val="smartTable{34f1dfac-ba1e-4b01-b90b-2c4687b67100}"/>
  <p:tag name="TABLE_RECT" val="25.125*140.938*909.75*276.35"/>
  <p:tag name="TABLE_EMPHASIZE_COLOR" val="6579300"/>
  <p:tag name="TABLE_ONEKEY_SKIN_IDX" val="0"/>
  <p:tag name="TABLE_SKINIDX" val="-1"/>
  <p:tag name="TABLE_COLORIDX" val="l"/>
  <p:tag name="TABLE_ENDDRAG_ORIGIN_RECT" val="926*384"/>
  <p:tag name="TABLE_ENDDRAG_RECT" val="8*140*926*384"/>
</p:tagLst>
</file>

<file path=ppt/tags/tag368.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69.xml><?xml version="1.0" encoding="utf-8"?>
<p:tagLst xmlns:p="http://schemas.openxmlformats.org/presentationml/2006/main">
  <p:tag name="KSO_WM_SLIDE_ID" val="custom20209352_40"/>
  <p:tag name="KSO_WM_TEMPLATE_SUBCATEGORY" val="0"/>
  <p:tag name="KSO_WM_TEMPLATE_MASTER_TYPE" val="0"/>
  <p:tag name="KSO_WM_TEMPLATE_COLOR_TYPE" val="1"/>
  <p:tag name="KSO_WM_SLIDE_TYPE" val="text"/>
  <p:tag name="KSO_WM_SLIDE_SUBTYPE" val="diag"/>
  <p:tag name="KSO_WM_SLIDE_ITEM_CNT" val="3"/>
  <p:tag name="KSO_WM_SLIDE_INDEX" val="40"/>
  <p:tag name="KSO_WM_SLIDE_SIZE" val="810.784*364.05"/>
  <p:tag name="KSO_WM_SLIDE_POSITION" val="66.766*123.323"/>
  <p:tag name="KSO_WM_DIAGRAM_GROUP_CODE" val="l1ζ1-1"/>
  <p:tag name="KSO_WM_SLIDE_DIAGTYPE" val="l|ζ"/>
  <p:tag name="KSO_WM_TAG_VERSION" val="1.0"/>
  <p:tag name="KSO_WM_BEAUTIFY_FLAG" val="#wm#"/>
  <p:tag name="KSO_WM_TEMPLATE_CATEGORY" val="custom"/>
  <p:tag name="KSO_WM_TEMPLATE_INDEX" val="20209352"/>
  <p:tag name="KSO_WM_SLIDE_LAYOUT" val="a_l_ζ"/>
  <p:tag name="KSO_WM_SLIDE_LAYOUT_CNT" val="1_1_1"/>
</p:tagLst>
</file>

<file path=ppt/tags/tag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9352_47*i*1"/>
  <p:tag name="KSO_WM_TEMPLATE_CATEGORY" val="custom"/>
  <p:tag name="KSO_WM_TEMPLATE_INDEX" val="20209352"/>
  <p:tag name="KSO_WM_UNIT_LAYERLEVEL" val="1"/>
  <p:tag name="KSO_WM_TAG_VERSION" val="1.0"/>
  <p:tag name="KSO_WM_BEAUTIFY_FLAG" val="#wm#"/>
  <p:tag name="KSO_WM_UNIT_SM_LIMIT_TYPE" val="2"/>
  <p:tag name="KSO_WM_CHIP_GROUPID" val="5ec2023a0ac41c4a0a525a25"/>
  <p:tag name="KSO_WM_CHIP_XID" val="5ec2023a0ac41c4a0a525a26"/>
  <p:tag name="KSO_WM_UNIT_DEC_AREA_ID" val="d2f97f01e43d4f3f90eec0884f921eac"/>
  <p:tag name="KSO_WM_ASSEMBLE_CHIP_INDEX" val="159435e077e147d09162e55b2f2b5d1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4"/>
</p:tagLst>
</file>

<file path=ppt/tags/tag371.xml><?xml version="1.0" encoding="utf-8"?>
<p:tagLst xmlns:p="http://schemas.openxmlformats.org/presentationml/2006/main">
  <p:tag name="KSO_WM_UNIT_ISCONTENTSTITLE" val="0"/>
  <p:tag name="KSO_WM_UNIT_ISNUMDGMTITLE" val="0"/>
  <p:tag name="KSO_WM_UNIT_NOCLEAR" val="1"/>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9352_47*a*1"/>
  <p:tag name="KSO_WM_TEMPLATE_CATEGORY" val="custom"/>
  <p:tag name="KSO_WM_TEMPLATE_INDEX" val="20209352"/>
  <p:tag name="KSO_WM_UNIT_LAYERLEVEL" val="1"/>
  <p:tag name="KSO_WM_TAG_VERSION" val="1.0"/>
  <p:tag name="KSO_WM_BEAUTIFY_FLAG" val="#wm#"/>
  <p:tag name="KSO_WM_UNIT_PRESET_TEXT" val="谢谢观看"/>
  <p:tag name="KSO_WM_UNIT_DEFAULT_FONT" val="72;88;4"/>
  <p:tag name="KSO_WM_UNIT_BLOCK" val="0"/>
  <p:tag name="KSO_WM_UNIT_DEC_AREA_ID" val="38f1681455d548259ebeff4ce668b328"/>
  <p:tag name="KSO_WM_CHIP_GROUPID" val="5ec2023a0ac41c4a0a525a25"/>
  <p:tag name="KSO_WM_CHIP_XID" val="5ec2023a0ac41c4a0a525a26"/>
  <p:tag name="KSO_WM_ASSEMBLE_CHIP_INDEX" val="159435e077e147d09162e55b2f2b5d18"/>
  <p:tag name="KSO_WM_UNIT_TEXT_FILL_FORE_SCHEMECOLOR_INDEX_BRIGHTNESS" val="0"/>
  <p:tag name="KSO_WM_UNIT_TEXT_FILL_FORE_SCHEMECOLOR_INDEX" val="2"/>
  <p:tag name="KSO_WM_UNIT_TEXT_FILL_TYPE"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9352_47*i*2"/>
  <p:tag name="KSO_WM_TEMPLATE_CATEGORY" val="custom"/>
  <p:tag name="KSO_WM_TEMPLATE_INDEX" val="20209352"/>
  <p:tag name="KSO_WM_UNIT_LAYERLEVEL" val="1"/>
  <p:tag name="KSO_WM_TAG_VERSION" val="1.0"/>
  <p:tag name="KSO_WM_BEAUTIFY_FLAG" val="#wm#"/>
  <p:tag name="KSO_WM_UNIT_PRESET_TEXT" val="2020"/>
  <p:tag name="KSO_WM_UNIT_SM_LIMIT_TYPE" val="2"/>
  <p:tag name="KSO_WM_CHIP_GROUPID" val="5ec2023a0ac41c4a0a525a25"/>
  <p:tag name="KSO_WM_CHIP_XID" val="5ec2023a0ac41c4a0a525a26"/>
  <p:tag name="KSO_WM_UNIT_DEC_AREA_ID" val="d2f97f01e43d4f3f90eec0884f921eac"/>
  <p:tag name="KSO_WM_ASSEMBLE_CHIP_INDEX" val="159435e077e147d09162e55b2f2b5d18"/>
  <p:tag name="KSO_WM_UNIT_TEXT_FILL_FORE_SCHEMECOLOR_INDEX_BRIGHTNESS" val="0"/>
  <p:tag name="KSO_WM_UNIT_TEXT_FILL_FORE_SCHEMECOLOR_INDEX" val="14"/>
  <p:tag name="KSO_WM_UNIT_TEXT_FILL_TYPE" val="1"/>
  <p:tag name="KSO_WM_UNIT_VALUE" val="10"/>
</p:tagLst>
</file>

<file path=ppt/tags/tag373.xml><?xml version="1.0" encoding="utf-8"?>
<p:tagLst xmlns:p="http://schemas.openxmlformats.org/presentationml/2006/main">
  <p:tag name="KSO_WM_BEAUTIFY_FLAG" val="#wm#"/>
  <p:tag name="KSO_WM_TEMPLATE_CATEGORY" val="custom"/>
  <p:tag name="KSO_WM_TEMPLATE_INDEX" val="20209352"/>
  <p:tag name="KSO_WM_CHIP_INFOS" val="{&quot;layout_type&quot;:&quot;formiddle3&quot;,&quot;slide_type&quot;:[&quot;endPage&quot;],&quot;aspect_ratio&quot;:&quot;16:9&quot;}"/>
  <p:tag name="KSO_WM_CHIP_XID" val="5ec34a930ac41c4a0a525d3e"/>
  <p:tag name="KSO_WM_CHIP_FILLPROP" val="[[{&quot;fill_id&quot;:&quot;0fc8cb0b5be24332a6c5a6db9e174d8a&quot;,&quot;fill_align&quot;:&quot;cm&quot;,&quot;text_align&quot;:&quot;cm&quot;,&quot;text_direction&quot;:&quot;horizontal&quot;,&quot;chip_types&quot;:[&quot;text&quot;,&quot;header&quot;]}]]"/>
  <p:tag name="KSO_WM_SLIDE_ID" val="custom20209352_47"/>
  <p:tag name="KSO_WM_TEMPLATE_SUBCATEGORY" val="21"/>
  <p:tag name="KSO_WM_TEMPLATE_MASTER_TYPE" val="1"/>
  <p:tag name="KSO_WM_TEMPLATE_COLOR_TYPE" val="1"/>
  <p:tag name="KSO_WM_SLIDE_TYPE" val="endPage"/>
  <p:tag name="KSO_WM_SLIDE_SUBTYPE" val="pureTxt"/>
  <p:tag name="KSO_WM_SLIDE_ITEM_CNT" val="0"/>
  <p:tag name="KSO_WM_SLIDE_INDEX" val="47"/>
  <p:tag name="KSO_WM_SLIDE_SIZE" val="700*380"/>
  <p:tag name="KSO_WM_SLIDE_POSITION" val="130*79"/>
  <p:tag name="KSO_WM_TAG_VERSION" val="1.0"/>
  <p:tag name="KSO_WM_SLIDE_LAYOUT" val="a_b"/>
  <p:tag name="KSO_WM_SLIDE_LAYOUT_CNT" val="1_1"/>
  <p:tag name="KSO_WM_CHIP_GROUPID" val="5ebf6661ddc3daf3fef3f760"/>
  <p:tag name="KSO_WM_SLIDE_LAYOUT_INFO" val="{&quot;id&quot;:&quot;2020-07-20T23:49:56&quot;,&quot;maxSize&quot;:{&quot;size1&quot;:74.839066116898138},&quot;minSize&quot;:{&quot;size1&quot;:68.13906611689815},&quot;normalSize&quot;:{&quot;size1&quot;:73.839066116898138},&quot;subLayout&quot;:[{&quot;id&quot;:&quot;2020-07-20T23:49:56&quot;,&quot;margin&quot;:{&quot;bottom&quot;:0.76221269369125366,&quot;left&quot;:4.589745044708252,&quot;right&quot;:4.5824770927429199,&quot;top&quot;:6.8641715049743652},&quot;type&quot;:0},{&quot;id&quot;:&quot;2020-07-20T23:49:56&quot;,&quot;margin&quot;:{&quot;bottom&quot;:3.1458983421325684,&quot;left&quot;:4.589745044708252,&quot;right&quot;:4.5824770927429199,&quot;top&quot;:0.17264842987060547},&quot;type&quot;:0}],&quot;type&quot;:0}"/>
  <p:tag name="KSO_WM_SLIDE_BK_DARK_LIGHT" val="2"/>
  <p:tag name="KSO_WM_SLIDE_BACKGROUND_TYPE" val="general"/>
  <p:tag name="KSO_WM_SLIDE_SUPPORT_FEATURE_TYPE" val="0"/>
  <p:tag name="KSO_WM_TEMPLATE_ASSEMBLE_XID" val="5f15bc428050c250ba664eab"/>
  <p:tag name="KSO_WM_TEMPLATE_ASSEMBLE_GROUPID" val="5f156cff8050c250ba66235b"/>
</p:tagLst>
</file>

<file path=ppt/tags/tag374.xml><?xml version="1.0" encoding="utf-8"?>
<p:tagLst xmlns:p="http://schemas.openxmlformats.org/presentationml/2006/main">
  <p:tag name="COMMONDATA" val="eyJoZGlkIjoiMDY5NWI3ZDNmOTJmZDliOThmOTJlMTk0Y2U2YzQ0ZmEifQ=="/>
  <p:tag name="KSO_WPP_MARK_KEY" val="6841d0d6-4155-491a-927a-7d566a87bdb8"/>
</p:tagLst>
</file>

<file path=ppt/tags/tag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41.xml><?xml version="1.0" encoding="utf-8"?>
<p:tagLst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SLIDE_BACKGROUND_TYPE" val="general"/>
  <p:tag name="KSO_WM_UNIT_PLACING_PICTURE_USER_VIEWPORT" val="{&quot;height&quot;:10800,&quot;width&quot;:19200}"/>
</p:tagLst>
</file>

<file path=ppt/tags/tag49.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35"/>
  <p:tag name="KSO_WM_UNIT_HIGHLIGHT" val="0"/>
  <p:tag name="KSO_WM_UNIT_COMPATIBLE" val="0"/>
  <p:tag name="KSO_WM_UNIT_DIAGRAM_ISNUMVISUAL" val="0"/>
  <p:tag name="KSO_WM_UNIT_DIAGRAM_ISREFERUNIT" val="0"/>
  <p:tag name="KSO_WM_UNIT_TYPE" val="b"/>
  <p:tag name="KSO_WM_UNIT_INDEX" val="1"/>
  <p:tag name="KSO_WM_UNIT_ID" val="custom20209352_1*b*1"/>
  <p:tag name="KSO_WM_TEMPLATE_CATEGORY" val="custom"/>
  <p:tag name="KSO_WM_TEMPLATE_INDEX" val="20209352"/>
  <p:tag name="KSO_WM_UNIT_LAYERLEVEL" val="1"/>
  <p:tag name="KSO_WM_TAG_VERSION" val="1.0"/>
  <p:tag name="KSO_WM_BEAUTIFY_FLAG" val="#wm#"/>
  <p:tag name="KSO_WM_UNIT_DEFAULT_FONT" val="18;24;2"/>
  <p:tag name="KSO_WM_UNIT_BLOCK" val="0"/>
  <p:tag name="KSO_WM_UNIT_DEC_AREA_ID" val="2d020a8a3254419aa4bd5bd106600d03"/>
  <p:tag name="KSO_WM_CHIP_GROUPID" val="5ebe5a2a0ac41c4a0a5256ae"/>
  <p:tag name="KSO_WM_CHIP_XID" val="5ebe5a2a0ac41c4a0a5256af"/>
  <p:tag name="KSO_WM_ASSEMBLE_CHIP_INDEX" val="4c45b21a252142ff9b3d5a870923c0c5"/>
  <p:tag name="KSO_WM_UNIT_TEXT_FILL_FORE_SCHEMECOLOR_INDEX_BRIGHTNESS" val="0"/>
  <p:tag name="KSO_WM_UNIT_TEXT_FILL_FORE_SCHEMECOLOR_INDEX" val="2"/>
  <p:tag name="KSO_WM_UNIT_TEXT_FILL_TYPE" val="1"/>
  <p:tag name="KSO_WM_TEMPLATE_ASSEMBLE_XID" val="5f15bc428050c250ba664e83"/>
  <p:tag name="KSO_WM_TEMPLATE_ASSEMBLE_GROUPID" val="5f156cff8050c250ba66235b"/>
</p:tagLst>
</file>

<file path=ppt/tags/tag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SLIDE_BACKGROUND_TYPE" val="general"/>
</p:tagLst>
</file>

<file path=ppt/tags/tag56.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ISCONTENTSTITLE" val="0"/>
  <p:tag name="KSO_WM_UNIT_ISNUMDGMTITLE" val="0"/>
  <p:tag name="KSO_WM_UNIT_PRESET_TEXT" val="单击编辑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9352_1*a*1"/>
  <p:tag name="KSO_WM_TEMPLATE_CATEGORY" val="custom"/>
  <p:tag name="KSO_WM_TEMPLATE_INDEX" val="20209352"/>
  <p:tag name="KSO_WM_UNIT_LAYERLEVEL" val="1"/>
  <p:tag name="KSO_WM_TAG_VERSION" val="1.0"/>
  <p:tag name="KSO_WM_BEAUTIFY_FLAG" val="#wm#"/>
  <p:tag name="KSO_WM_UNIT_DEFAULT_FONT" val="56;72;4"/>
  <p:tag name="KSO_WM_UNIT_BLOCK" val="0"/>
  <p:tag name="KSO_WM_UNIT_DEC_AREA_ID" val="54917c34808245aca7db653eeddc6a65"/>
  <p:tag name="KSO_WM_CHIP_GROUPID" val="5ebe5a2a0ac41c4a0a5256ae"/>
  <p:tag name="KSO_WM_CHIP_XID" val="5ebe5a2a0ac41c4a0a5256af"/>
  <p:tag name="KSO_WM_ASSEMBLE_CHIP_INDEX" val="4c45b21a252142ff9b3d5a870923c0c5"/>
  <p:tag name="KSO_WM_UNIT_TEXT_FILL_FORE_SCHEMECOLOR_INDEX_BRIGHTNESS" val="0"/>
  <p:tag name="KSO_WM_UNIT_TEXT_FILL_FORE_SCHEMECOLOR_INDEX" val="2"/>
  <p:tag name="KSO_WM_UNIT_TEXT_FILL_TYPE" val="1"/>
  <p:tag name="KSO_WM_TEMPLATE_ASSEMBLE_XID" val="5f15bc428050c250ba664e83"/>
  <p:tag name="KSO_WM_TEMPLATE_ASSEMBLE_GROUPID" val="5f156cff8050c250ba66235b"/>
</p:tagLst>
</file>

<file path=ppt/tags/tag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SLIDE_BACKGROUND_TYPE" val="general"/>
</p:tagLst>
</file>

<file path=ppt/tags/tag64.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p="http://schemas.openxmlformats.org/presentationml/2006/main">
  <p:tag name="KSO_WM_SLIDE_BACKGROUND_TYPE" val="general"/>
</p:tagLst>
</file>

<file path=ppt/tags/tag70.xml><?xml version="1.0" encoding="utf-8"?>
<p:tagLst xmlns:p="http://schemas.openxmlformats.org/presentationml/2006/main">
  <p:tag name="KSO_WM_SLIDE_BACKGROUND_TYPE" val="general"/>
</p:tagLst>
</file>

<file path=ppt/tags/tag71.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80.xml><?xml version="1.0" encoding="utf-8"?>
<p:tagLst xmlns:p="http://schemas.openxmlformats.org/presentationml/2006/main">
  <p:tag name="KSO_WM_UNIT_ISCONTENTSTITLE" val="0"/>
  <p:tag name="KSO_WM_UNIT_ISNUMDGMTITLE" val="0"/>
  <p:tag name="KSO_WM_UNIT_NOCLEAR" val="0"/>
  <p:tag name="KSO_WM_UNIT_VALUE" val="35"/>
  <p:tag name="KSO_WM_UNIT_HIGHLIGHT" val="0"/>
  <p:tag name="KSO_WM_UNIT_COMPATIBLE" val="0"/>
  <p:tag name="KSO_WM_UNIT_DIAGRAM_ISNUMVISUAL" val="0"/>
  <p:tag name="KSO_WM_UNIT_DIAGRAM_ISREFERUNIT" val="0"/>
  <p:tag name="KSO_WM_UNIT_TYPE" val="b"/>
  <p:tag name="KSO_WM_UNIT_INDEX" val="1"/>
  <p:tag name="KSO_WM_UNIT_ID" val="custom20209352_1*b*1"/>
  <p:tag name="KSO_WM_TEMPLATE_CATEGORY" val="custom"/>
  <p:tag name="KSO_WM_TEMPLATE_INDEX" val="20209352"/>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1b9d0ac051134feaa053b7d02045317f"/>
  <p:tag name="KSO_WM_CHIP_GROUPID" val="5ec2023a0ac41c4a0a525a25"/>
  <p:tag name="KSO_WM_CHIP_XID" val="5ec2023a0ac41c4a0a525a26"/>
  <p:tag name="KSO_WM_ASSEMBLE_CHIP_INDEX" val="159435e077e147d09162e55b2f2b5d18"/>
  <p:tag name="KSO_WM_UNIT_TEXT_FILL_FORE_SCHEMECOLOR_INDEX_BRIGHTNESS" val="0"/>
  <p:tag name="KSO_WM_UNIT_TEXT_FILL_FORE_SCHEMECOLOR_INDEX" val="2"/>
  <p:tag name="KSO_WM_UNIT_TEXT_FILL_TYPE" val="1"/>
  <p:tag name="KSO_WM_TEMPLATE_ASSEMBLE_XID" val="5f15bc428050c250ba664eab"/>
  <p:tag name="KSO_WM_TEMPLATE_ASSEMBLE_GROUPID" val="5f156cff8050c250ba66235b"/>
</p:tagLst>
</file>

<file path=ppt/tags/tag81.xml><?xml version="1.0" encoding="utf-8"?>
<p:tagLst xmlns:p="http://schemas.openxmlformats.org/presentationml/2006/main">
  <p:tag name="KSO_WM_UNIT_ISCONTENTSTITLE" val="0"/>
  <p:tag name="KSO_WM_UNIT_ISNUMDGMTITLE" val="0"/>
  <p:tag name="KSO_WM_UNIT_NOCLEAR" val="1"/>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9352_1*a*1"/>
  <p:tag name="KSO_WM_TEMPLATE_CATEGORY" val="custom"/>
  <p:tag name="KSO_WM_TEMPLATE_INDEX" val="20209352"/>
  <p:tag name="KSO_WM_UNIT_LAYERLEVEL" val="1"/>
  <p:tag name="KSO_WM_TAG_VERSION" val="1.0"/>
  <p:tag name="KSO_WM_BEAUTIFY_FLAG" val="#wm#"/>
  <p:tag name="KSO_WM_UNIT_PRESET_TEXT" val="谢谢观看"/>
  <p:tag name="KSO_WM_UNIT_DEFAULT_FONT" val="72;88;4"/>
  <p:tag name="KSO_WM_UNIT_BLOCK" val="0"/>
  <p:tag name="KSO_WM_UNIT_DEC_AREA_ID" val="38f1681455d548259ebeff4ce668b328"/>
  <p:tag name="KSO_WM_CHIP_GROUPID" val="5ec2023a0ac41c4a0a525a25"/>
  <p:tag name="KSO_WM_CHIP_XID" val="5ec2023a0ac41c4a0a525a26"/>
  <p:tag name="KSO_WM_ASSEMBLE_CHIP_INDEX" val="159435e077e147d09162e55b2f2b5d18"/>
  <p:tag name="KSO_WM_UNIT_TEXT_FILL_FORE_SCHEMECOLOR_INDEX_BRIGHTNESS" val="0"/>
  <p:tag name="KSO_WM_UNIT_TEXT_FILL_FORE_SCHEMECOLOR_INDEX" val="2"/>
  <p:tag name="KSO_WM_UNIT_TEXT_FILL_TYPE" val="1"/>
  <p:tag name="KSO_WM_TEMPLATE_ASSEMBLE_XID" val="5f15bc428050c250ba664eab"/>
  <p:tag name="KSO_WM_TEMPLATE_ASSEMBLE_GROUPID" val="5f156cff8050c250ba66235b"/>
</p:tagLst>
</file>

<file path=ppt/tags/tag82.xml><?xml version="1.0" encoding="utf-8"?>
<p:tagLst xmlns:p="http://schemas.openxmlformats.org/presentationml/2006/main">
  <p:tag name="KSO_WM_SLIDE_BACKGROUND_TYPE" val="general"/>
</p:tagLst>
</file>

<file path=ppt/tags/tag83.xml><?xml version="1.0" encoding="utf-8"?>
<p:tagLst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5.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6.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SLIDE_BACKGROUND_TYPE" val="frame"/>
</p:tagLst>
</file>

<file path=ppt/tags/tag89.xml><?xml version="1.0" encoding="utf-8"?>
<p:tagLst xmlns:p="http://schemas.openxmlformats.org/presentationml/2006/main">
  <p:tag name="KSO_WM_UNIT_IGNORE_FIXCOLOR" val="1"/>
  <p:tag name="KSO_WM_UNIT_TYPE" val="i"/>
  <p:tag name="KSO_WM_UNIT_SUBTYPE" val="h"/>
  <p:tag name="KSO_WM_SLIDE_BACKGROUND_TYPE" val="frame"/>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5.xml><?xml version="1.0" encoding="utf-8"?>
<p:tagLst xmlns:p="http://schemas.openxmlformats.org/presentationml/2006/main">
  <p:tag name="KSO_WM_SLIDE_BACKGROUND_TYPE" val="leftRight"/>
</p:tagLst>
</file>

<file path=ppt/tags/tag96.xml><?xml version="1.0" encoding="utf-8"?>
<p:tagLst xmlns:p="http://schemas.openxmlformats.org/presentationml/2006/main">
  <p:tag name="KSO_WM_UNIT_IGNORE_FIXCOLOR" val="1"/>
  <p:tag name="KSO_WM_SLIDE_BACKGROUND_TYPE" val="leftRight"/>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97.xml><?xml version="1.0" encoding="utf-8"?>
<p:tagLst xmlns:p="http://schemas.openxmlformats.org/presentationml/2006/main">
  <p:tag name="KSO_WM_UNIT_IGNORE_FIXCOLOR" val="1"/>
  <p:tag name="KSO_WM_UNIT_TYPE" val="i"/>
  <p:tag name="KSO_WM_UNIT_SUBTYPE" val="h"/>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8.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9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djacency">
      <a:dk1>
        <a:srgbClr val="000000"/>
      </a:dk1>
      <a:lt1>
        <a:srgbClr val="FFFFFF"/>
      </a:lt1>
      <a:dk2>
        <a:srgbClr val="DDF7FC"/>
      </a:dk2>
      <a:lt2>
        <a:srgbClr val="F9FDFE"/>
      </a:lt2>
      <a:accent1>
        <a:srgbClr val="349FB9"/>
      </a:accent1>
      <a:accent2>
        <a:srgbClr val="2F8CD1"/>
      </a:accent2>
      <a:accent3>
        <a:srgbClr val="4175D8"/>
      </a:accent3>
      <a:accent4>
        <a:srgbClr val="685CC4"/>
      </a:accent4>
      <a:accent5>
        <a:srgbClr val="964496"/>
      </a:accent5>
      <a:accent6>
        <a:srgbClr val="B7335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Adjacency">
      <a:dk1>
        <a:srgbClr val="000000"/>
      </a:dk1>
      <a:lt1>
        <a:srgbClr val="FFFFFF"/>
      </a:lt1>
      <a:dk2>
        <a:srgbClr val="DDF7FC"/>
      </a:dk2>
      <a:lt2>
        <a:srgbClr val="F9FDFE"/>
      </a:lt2>
      <a:accent1>
        <a:srgbClr val="349FB9"/>
      </a:accent1>
      <a:accent2>
        <a:srgbClr val="2F8CD1"/>
      </a:accent2>
      <a:accent3>
        <a:srgbClr val="4175D8"/>
      </a:accent3>
      <a:accent4>
        <a:srgbClr val="685CC4"/>
      </a:accent4>
      <a:accent5>
        <a:srgbClr val="964496"/>
      </a:accent5>
      <a:accent6>
        <a:srgbClr val="B7335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5032</Words>
  <Application>WPS 演示</Application>
  <PresentationFormat>宽屏</PresentationFormat>
  <Paragraphs>576</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24</vt:i4>
      </vt:variant>
    </vt:vector>
  </HeadingPairs>
  <TitlesOfParts>
    <vt:vector size="38" baseType="lpstr">
      <vt:lpstr>Arial</vt:lpstr>
      <vt:lpstr>宋体</vt:lpstr>
      <vt:lpstr>Wingdings</vt:lpstr>
      <vt:lpstr>微软雅黑</vt:lpstr>
      <vt:lpstr>汉仪旗黑-85S</vt:lpstr>
      <vt:lpstr>黑体</vt:lpstr>
      <vt:lpstr>汉仪雪君体简</vt:lpstr>
      <vt:lpstr>新宋体</vt:lpstr>
      <vt:lpstr>Segoe UI</vt:lpstr>
      <vt:lpstr>Arial Unicode MS</vt:lpstr>
      <vt:lpstr>Calibri</vt:lpstr>
      <vt:lpstr>Office 主题</vt:lpstr>
      <vt:lpstr>1_Office 主题​​</vt:lpstr>
      <vt:lpstr>2_Office 主题​​</vt:lpstr>
      <vt:lpstr>宝山浮动码头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梁山</cp:lastModifiedBy>
  <cp:revision>62</cp:revision>
  <dcterms:created xsi:type="dcterms:W3CDTF">2023-01-03T09:08:00Z</dcterms:created>
  <dcterms:modified xsi:type="dcterms:W3CDTF">2023-01-11T07:40:39Z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161940AED9CD4D6EB42E4B3D7E16F7B6</vt:lpwstr>
  </property>
  <property fmtid="{D5CDD505-2E9C-101B-9397-08002B2CF9AE}" pid="3" name="KSOProductBuildVer">
    <vt:lpwstr>2052-11.1.0.13703</vt:lpwstr>
  </property>
</Properties>
</file>